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2.xml" ContentType="application/vnd.openxmlformats-officedocument.presentationml.slideMaster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4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700" r:id="rId3"/>
    <p:sldMasterId id="2147483688" r:id="rId4"/>
  </p:sldMasterIdLst>
  <p:notesMasterIdLst>
    <p:notesMasterId r:id="rId6"/>
  </p:notesMasterIdLst>
  <p:handoutMasterIdLst>
    <p:handoutMasterId r:id="rId7"/>
  </p:handoutMasterIdLst>
  <p:sldIdLst>
    <p:sldId id="272" r:id="rId5"/>
  </p:sldIdLst>
  <p:sldSz cx="6858000" cy="9144000" type="screen4x3"/>
  <p:notesSz cx="7104063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880">
          <p15:clr>
            <a:srgbClr val="A4A3A4"/>
          </p15:clr>
        </p15:guide>
        <p15:guide id="4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01"/>
    <a:srgbClr val="24B297"/>
    <a:srgbClr val="20A088"/>
    <a:srgbClr val="000000"/>
    <a:srgbClr val="006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29" autoAdjust="0"/>
    <p:restoredTop sz="94660"/>
  </p:normalViewPr>
  <p:slideViewPr>
    <p:cSldViewPr>
      <p:cViewPr varScale="1">
        <p:scale>
          <a:sx n="87" d="100"/>
          <a:sy n="87" d="100"/>
        </p:scale>
        <p:origin x="3012" y="66"/>
      </p:cViewPr>
      <p:guideLst>
        <p:guide orient="horz" pos="2160"/>
        <p:guide pos="2880"/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544" y="-84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Master" Target="slideMasters/slideMaster3.xml"/><Relationship Id="rId7" Type="http://schemas.openxmlformats.org/officeDocument/2006/relationships/handoutMaster" Target="handoutMasters/handoutMaster1.xml"/><Relationship Id="rId12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427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023992" y="1"/>
            <a:ext cx="3078427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r>
              <a:rPr lang="it-IT" smtClean="0"/>
              <a:t>14/10/2016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68381AB-3964-4E25-AD13-F047B68FDFF1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350309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427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3992" y="1"/>
            <a:ext cx="3078427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r>
              <a:rPr lang="it-IT" smtClean="0"/>
              <a:t>14/10/2016</a:t>
            </a:r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112963" y="768350"/>
            <a:ext cx="28781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7D53C13-C68C-44E0-9446-3F38BB6B64AE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967399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14350" y="2840575"/>
            <a:ext cx="5829300" cy="196003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257550" y="8195733"/>
            <a:ext cx="1428750" cy="609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14/10/2016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14400" y="8195733"/>
            <a:ext cx="2171700" cy="609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Presentazione passaggio d'anno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914900" y="8195733"/>
            <a:ext cx="1428750" cy="609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F63EFC8-A7CF-48B7-81DC-1AAC6624547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6922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257550" y="8195733"/>
            <a:ext cx="1428750" cy="609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14/10/2016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14400" y="8195733"/>
            <a:ext cx="2171700" cy="609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Presentazione passaggio d'anno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914900" y="8195733"/>
            <a:ext cx="1428750" cy="609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F63EFC8-A7CF-48B7-81DC-1AAC6624547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2748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5089925" y="546108"/>
            <a:ext cx="1416844" cy="72771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7017" y="546108"/>
            <a:ext cx="4138613" cy="72771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257550" y="8195733"/>
            <a:ext cx="1428750" cy="609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14/10/2016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14400" y="8195733"/>
            <a:ext cx="2171700" cy="609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Presentazione passaggio d'anno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914900" y="8195733"/>
            <a:ext cx="1428750" cy="609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F63EFC8-A7CF-48B7-81DC-1AAC6624547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7306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7012" y="546106"/>
            <a:ext cx="5669756" cy="6731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837016" y="2336800"/>
            <a:ext cx="2777727" cy="5486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729038" y="2336800"/>
            <a:ext cx="2777730" cy="5486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3257550" y="8195733"/>
            <a:ext cx="1428750" cy="609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14/10/2016</a:t>
            </a:r>
            <a:endParaRPr lang="it-IT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14400" y="8195733"/>
            <a:ext cx="2171700" cy="609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Presentazione passaggio d'anno</a:t>
            </a:r>
            <a:endParaRPr lang="it-IT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914900" y="8195733"/>
            <a:ext cx="1428750" cy="609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F63EFC8-A7CF-48B7-81DC-1AAC6624547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8869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7012" y="546106"/>
            <a:ext cx="5669756" cy="6731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837012" y="2336800"/>
            <a:ext cx="5669756" cy="5486400"/>
          </a:xfrm>
        </p:spPr>
        <p:txBody>
          <a:bodyPr/>
          <a:lstStyle/>
          <a:p>
            <a:pPr lvl="0"/>
            <a:r>
              <a:rPr lang="it-IT" noProof="0" smtClean="0"/>
              <a:t>Fare clic sull'icona per inserire una tabella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257550" y="8195733"/>
            <a:ext cx="1428750" cy="609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14/10/2016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14400" y="8195733"/>
            <a:ext cx="2171700" cy="609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Presentazione passaggio d'anno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914900" y="8195733"/>
            <a:ext cx="1428750" cy="609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F63EFC8-A7CF-48B7-81DC-1AAC6624547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0182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7012" y="546106"/>
            <a:ext cx="5669756" cy="6731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837012" y="2336800"/>
            <a:ext cx="5669756" cy="5486400"/>
          </a:xfrm>
        </p:spPr>
        <p:txBody>
          <a:bodyPr/>
          <a:lstStyle/>
          <a:p>
            <a:pPr lvl="0"/>
            <a:r>
              <a:rPr lang="it-IT" noProof="0" smtClean="0"/>
              <a:t>Fare clic sull'icona per inserire un grafico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257550" y="8195733"/>
            <a:ext cx="1428750" cy="609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14/10/2016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14400" y="8195733"/>
            <a:ext cx="2171700" cy="609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Presentazione passaggio d'anno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914900" y="8195733"/>
            <a:ext cx="1428750" cy="609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F63EFC8-A7CF-48B7-81DC-1AAC6624547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7867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A774-AC12-4A5B-8954-09C876184A4E}" type="datetimeFigureOut">
              <a:rPr lang="it-IT" smtClean="0"/>
              <a:pPr/>
              <a:t>09/02/2021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437C-C686-44A1-B3AC-E01D7ADC07A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A774-AC12-4A5B-8954-09C876184A4E}" type="datetimeFigureOut">
              <a:rPr lang="it-IT" smtClean="0"/>
              <a:pPr/>
              <a:t>09/02/2021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437C-C686-44A1-B3AC-E01D7ADC07A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A774-AC12-4A5B-8954-09C876184A4E}" type="datetimeFigureOut">
              <a:rPr lang="it-IT" smtClean="0"/>
              <a:pPr/>
              <a:t>09/02/2021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437C-C686-44A1-B3AC-E01D7ADC07A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505200" y="2133602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A774-AC12-4A5B-8954-09C876184A4E}" type="datetimeFigureOut">
              <a:rPr lang="it-IT" smtClean="0"/>
              <a:pPr/>
              <a:t>09/02/2021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437C-C686-44A1-B3AC-E01D7ADC07A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257550" y="8195733"/>
            <a:ext cx="1428750" cy="609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14/10/2016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914900" y="8195733"/>
            <a:ext cx="1428750" cy="609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F63EFC8-A7CF-48B7-81DC-1AAC6624547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04623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2900" y="2900365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484567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3484567" y="2900365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A774-AC12-4A5B-8954-09C876184A4E}" type="datetimeFigureOut">
              <a:rPr lang="it-IT" smtClean="0"/>
              <a:pPr/>
              <a:t>09/02/2021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437C-C686-44A1-B3AC-E01D7ADC07A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A774-AC12-4A5B-8954-09C876184A4E}" type="datetimeFigureOut">
              <a:rPr lang="it-IT" smtClean="0"/>
              <a:pPr/>
              <a:t>09/02/2021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437C-C686-44A1-B3AC-E01D7ADC07A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A774-AC12-4A5B-8954-09C876184A4E}" type="datetimeFigureOut">
              <a:rPr lang="it-IT" smtClean="0"/>
              <a:pPr/>
              <a:t>09/02/2021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437C-C686-44A1-B3AC-E01D7ADC07A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3540"/>
            <a:ext cx="2255838" cy="15494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42900" y="1912940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A774-AC12-4A5B-8954-09C876184A4E}" type="datetimeFigureOut">
              <a:rPr lang="it-IT" smtClean="0"/>
              <a:pPr/>
              <a:t>09/02/2021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437C-C686-44A1-B3AC-E01D7ADC07A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4613" y="6400801"/>
            <a:ext cx="4114800" cy="7556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344613" y="7156451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A774-AC12-4A5B-8954-09C876184A4E}" type="datetimeFigureOut">
              <a:rPr lang="it-IT" smtClean="0"/>
              <a:pPr/>
              <a:t>09/02/2021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437C-C686-44A1-B3AC-E01D7ADC07A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A774-AC12-4A5B-8954-09C876184A4E}" type="datetimeFigureOut">
              <a:rPr lang="it-IT" smtClean="0"/>
              <a:pPr/>
              <a:t>09/02/2021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437C-C686-44A1-B3AC-E01D7ADC07A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A774-AC12-4A5B-8954-09C876184A4E}" type="datetimeFigureOut">
              <a:rPr lang="it-IT" smtClean="0"/>
              <a:pPr/>
              <a:t>09/02/2021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437C-C686-44A1-B3AC-E01D7ADC07A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342900" y="8475665"/>
            <a:ext cx="1600200" cy="485775"/>
          </a:xfrm>
          <a:prstGeom prst="rect">
            <a:avLst/>
          </a:prstGeom>
        </p:spPr>
        <p:txBody>
          <a:bodyPr/>
          <a:lstStyle/>
          <a:p>
            <a:fld id="{E55434B2-A157-4000-B1FA-74F46AEC1DB5}" type="datetimeFigureOut">
              <a:rPr lang="it-IT" smtClean="0"/>
              <a:pPr/>
              <a:t>09/02/2021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343150" y="8475665"/>
            <a:ext cx="2171700" cy="48577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914900" y="8475665"/>
            <a:ext cx="1600200" cy="485775"/>
          </a:xfrm>
          <a:prstGeom prst="rect">
            <a:avLst/>
          </a:prstGeom>
        </p:spPr>
        <p:txBody>
          <a:bodyPr/>
          <a:lstStyle/>
          <a:p>
            <a:fld id="{2535300E-289D-4273-B8DB-164B2E314DA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2900" y="2133602"/>
            <a:ext cx="6172200" cy="60340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342900" y="8475665"/>
            <a:ext cx="1600200" cy="485775"/>
          </a:xfrm>
          <a:prstGeom prst="rect">
            <a:avLst/>
          </a:prstGeom>
        </p:spPr>
        <p:txBody>
          <a:bodyPr/>
          <a:lstStyle/>
          <a:p>
            <a:fld id="{E55434B2-A157-4000-B1FA-74F46AEC1DB5}" type="datetimeFigureOut">
              <a:rPr lang="it-IT" smtClean="0"/>
              <a:pPr/>
              <a:t>09/02/2021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343150" y="8475665"/>
            <a:ext cx="2171700" cy="48577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914900" y="8475665"/>
            <a:ext cx="1600200" cy="485775"/>
          </a:xfrm>
          <a:prstGeom prst="rect">
            <a:avLst/>
          </a:prstGeom>
        </p:spPr>
        <p:txBody>
          <a:bodyPr/>
          <a:lstStyle/>
          <a:p>
            <a:fld id="{2535300E-289D-4273-B8DB-164B2E314DA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342900" y="8475665"/>
            <a:ext cx="1600200" cy="485775"/>
          </a:xfrm>
          <a:prstGeom prst="rect">
            <a:avLst/>
          </a:prstGeom>
        </p:spPr>
        <p:txBody>
          <a:bodyPr/>
          <a:lstStyle/>
          <a:p>
            <a:fld id="{E55434B2-A157-4000-B1FA-74F46AEC1DB5}" type="datetimeFigureOut">
              <a:rPr lang="it-IT" smtClean="0"/>
              <a:pPr/>
              <a:t>09/02/2021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343150" y="8475665"/>
            <a:ext cx="2171700" cy="48577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914900" y="8475665"/>
            <a:ext cx="1600200" cy="485775"/>
          </a:xfrm>
          <a:prstGeom prst="rect">
            <a:avLst/>
          </a:prstGeom>
        </p:spPr>
        <p:txBody>
          <a:bodyPr/>
          <a:lstStyle/>
          <a:p>
            <a:fld id="{2535300E-289D-4273-B8DB-164B2E314DA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1735" y="5875870"/>
            <a:ext cx="5829300" cy="181610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41735" y="3875624"/>
            <a:ext cx="5829300" cy="2000249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257550" y="8195733"/>
            <a:ext cx="1428750" cy="609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14/10/2016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14400" y="8195733"/>
            <a:ext cx="2171700" cy="609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Presentazione passaggio d'anno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914900" y="8195733"/>
            <a:ext cx="1428750" cy="609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F63EFC8-A7CF-48B7-81DC-1AAC6624547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74171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09900" cy="60340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505200" y="2133602"/>
            <a:ext cx="3009900" cy="60340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342900" y="8475665"/>
            <a:ext cx="1600200" cy="485775"/>
          </a:xfrm>
          <a:prstGeom prst="rect">
            <a:avLst/>
          </a:prstGeom>
        </p:spPr>
        <p:txBody>
          <a:bodyPr/>
          <a:lstStyle/>
          <a:p>
            <a:fld id="{E55434B2-A157-4000-B1FA-74F46AEC1DB5}" type="datetimeFigureOut">
              <a:rPr lang="it-IT" smtClean="0"/>
              <a:pPr/>
              <a:t>09/02/2021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2343150" y="8475665"/>
            <a:ext cx="2171700" cy="48577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4914900" y="8475665"/>
            <a:ext cx="1600200" cy="485775"/>
          </a:xfrm>
          <a:prstGeom prst="rect">
            <a:avLst/>
          </a:prstGeom>
        </p:spPr>
        <p:txBody>
          <a:bodyPr/>
          <a:lstStyle/>
          <a:p>
            <a:fld id="{2535300E-289D-4273-B8DB-164B2E314DA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2900" y="2900365"/>
            <a:ext cx="3030538" cy="52673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484567" y="2046288"/>
            <a:ext cx="3030537" cy="8540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3484567" y="2900365"/>
            <a:ext cx="3030537" cy="52673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342900" y="8475665"/>
            <a:ext cx="1600200" cy="485775"/>
          </a:xfrm>
          <a:prstGeom prst="rect">
            <a:avLst/>
          </a:prstGeom>
        </p:spPr>
        <p:txBody>
          <a:bodyPr/>
          <a:lstStyle/>
          <a:p>
            <a:fld id="{E55434B2-A157-4000-B1FA-74F46AEC1DB5}" type="datetimeFigureOut">
              <a:rPr lang="it-IT" smtClean="0"/>
              <a:pPr/>
              <a:t>09/02/2021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2343150" y="8475665"/>
            <a:ext cx="2171700" cy="48577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4914900" y="8475665"/>
            <a:ext cx="1600200" cy="485775"/>
          </a:xfrm>
          <a:prstGeom prst="rect">
            <a:avLst/>
          </a:prstGeom>
        </p:spPr>
        <p:txBody>
          <a:bodyPr/>
          <a:lstStyle/>
          <a:p>
            <a:fld id="{2535300E-289D-4273-B8DB-164B2E314DA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342900" y="8475665"/>
            <a:ext cx="1600200" cy="485775"/>
          </a:xfrm>
          <a:prstGeom prst="rect">
            <a:avLst/>
          </a:prstGeom>
        </p:spPr>
        <p:txBody>
          <a:bodyPr/>
          <a:lstStyle/>
          <a:p>
            <a:fld id="{E55434B2-A157-4000-B1FA-74F46AEC1DB5}" type="datetimeFigureOut">
              <a:rPr lang="it-IT" smtClean="0"/>
              <a:pPr/>
              <a:t>09/02/2021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343150" y="8475665"/>
            <a:ext cx="2171700" cy="48577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4914900" y="8475665"/>
            <a:ext cx="1600200" cy="485775"/>
          </a:xfrm>
          <a:prstGeom prst="rect">
            <a:avLst/>
          </a:prstGeom>
        </p:spPr>
        <p:txBody>
          <a:bodyPr/>
          <a:lstStyle/>
          <a:p>
            <a:fld id="{2535300E-289D-4273-B8DB-164B2E314DA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342900" y="8475665"/>
            <a:ext cx="1600200" cy="485775"/>
          </a:xfrm>
          <a:prstGeom prst="rect">
            <a:avLst/>
          </a:prstGeom>
        </p:spPr>
        <p:txBody>
          <a:bodyPr/>
          <a:lstStyle/>
          <a:p>
            <a:fld id="{E55434B2-A157-4000-B1FA-74F46AEC1DB5}" type="datetimeFigureOut">
              <a:rPr lang="it-IT" smtClean="0"/>
              <a:pPr/>
              <a:t>09/02/2021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2343150" y="8475665"/>
            <a:ext cx="2171700" cy="48577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4914900" y="8475665"/>
            <a:ext cx="1600200" cy="485775"/>
          </a:xfrm>
          <a:prstGeom prst="rect">
            <a:avLst/>
          </a:prstGeom>
        </p:spPr>
        <p:txBody>
          <a:bodyPr/>
          <a:lstStyle/>
          <a:p>
            <a:fld id="{2535300E-289D-4273-B8DB-164B2E314DA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3540"/>
            <a:ext cx="2255838" cy="15494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42900" y="1912940"/>
            <a:ext cx="2255838" cy="6254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342900" y="8475665"/>
            <a:ext cx="1600200" cy="485775"/>
          </a:xfrm>
          <a:prstGeom prst="rect">
            <a:avLst/>
          </a:prstGeom>
        </p:spPr>
        <p:txBody>
          <a:bodyPr/>
          <a:lstStyle/>
          <a:p>
            <a:fld id="{E55434B2-A157-4000-B1FA-74F46AEC1DB5}" type="datetimeFigureOut">
              <a:rPr lang="it-IT" smtClean="0"/>
              <a:pPr/>
              <a:t>09/02/2021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2343150" y="8475665"/>
            <a:ext cx="2171700" cy="48577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4914900" y="8475665"/>
            <a:ext cx="1600200" cy="485775"/>
          </a:xfrm>
          <a:prstGeom prst="rect">
            <a:avLst/>
          </a:prstGeom>
        </p:spPr>
        <p:txBody>
          <a:bodyPr/>
          <a:lstStyle/>
          <a:p>
            <a:fld id="{2535300E-289D-4273-B8DB-164B2E314DA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4613" y="6400801"/>
            <a:ext cx="4114800" cy="7556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344613" y="7156451"/>
            <a:ext cx="4114800" cy="1073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342900" y="8475665"/>
            <a:ext cx="1600200" cy="485775"/>
          </a:xfrm>
          <a:prstGeom prst="rect">
            <a:avLst/>
          </a:prstGeom>
        </p:spPr>
        <p:txBody>
          <a:bodyPr/>
          <a:lstStyle/>
          <a:p>
            <a:fld id="{E55434B2-A157-4000-B1FA-74F46AEC1DB5}" type="datetimeFigureOut">
              <a:rPr lang="it-IT" smtClean="0"/>
              <a:pPr/>
              <a:t>09/02/2021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2343150" y="8475665"/>
            <a:ext cx="2171700" cy="48577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4914900" y="8475665"/>
            <a:ext cx="1600200" cy="485775"/>
          </a:xfrm>
          <a:prstGeom prst="rect">
            <a:avLst/>
          </a:prstGeom>
        </p:spPr>
        <p:txBody>
          <a:bodyPr/>
          <a:lstStyle/>
          <a:p>
            <a:fld id="{2535300E-289D-4273-B8DB-164B2E314DA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42900" y="2133602"/>
            <a:ext cx="6172200" cy="60340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342900" y="8475665"/>
            <a:ext cx="1600200" cy="485775"/>
          </a:xfrm>
          <a:prstGeom prst="rect">
            <a:avLst/>
          </a:prstGeom>
        </p:spPr>
        <p:txBody>
          <a:bodyPr/>
          <a:lstStyle/>
          <a:p>
            <a:fld id="{E55434B2-A157-4000-B1FA-74F46AEC1DB5}" type="datetimeFigureOut">
              <a:rPr lang="it-IT" smtClean="0"/>
              <a:pPr/>
              <a:t>09/02/2021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343150" y="8475665"/>
            <a:ext cx="2171700" cy="48577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914900" y="8475665"/>
            <a:ext cx="1600200" cy="485775"/>
          </a:xfrm>
          <a:prstGeom prst="rect">
            <a:avLst/>
          </a:prstGeom>
        </p:spPr>
        <p:txBody>
          <a:bodyPr/>
          <a:lstStyle/>
          <a:p>
            <a:fld id="{2535300E-289D-4273-B8DB-164B2E314DA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342900" y="8475665"/>
            <a:ext cx="1600200" cy="485775"/>
          </a:xfrm>
          <a:prstGeom prst="rect">
            <a:avLst/>
          </a:prstGeom>
        </p:spPr>
        <p:txBody>
          <a:bodyPr/>
          <a:lstStyle/>
          <a:p>
            <a:fld id="{E55434B2-A157-4000-B1FA-74F46AEC1DB5}" type="datetimeFigureOut">
              <a:rPr lang="it-IT" smtClean="0"/>
              <a:pPr/>
              <a:t>09/02/2021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343150" y="8475665"/>
            <a:ext cx="2171700" cy="48577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914900" y="8475665"/>
            <a:ext cx="1600200" cy="485775"/>
          </a:xfrm>
          <a:prstGeom prst="rect">
            <a:avLst/>
          </a:prstGeom>
        </p:spPr>
        <p:txBody>
          <a:bodyPr/>
          <a:lstStyle/>
          <a:p>
            <a:fld id="{2535300E-289D-4273-B8DB-164B2E314DA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342900" y="8475665"/>
            <a:ext cx="1600200" cy="485775"/>
          </a:xfrm>
          <a:prstGeom prst="rect">
            <a:avLst/>
          </a:prstGeom>
        </p:spPr>
        <p:txBody>
          <a:bodyPr/>
          <a:lstStyle/>
          <a:p>
            <a:fld id="{F8D9CFE7-4492-4D37-8C8C-1891DD1D1D9B}" type="datetimeFigureOut">
              <a:rPr lang="it-IT" smtClean="0"/>
              <a:pPr/>
              <a:t>09/02/2021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343150" y="8475665"/>
            <a:ext cx="2171700" cy="48577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914900" y="8475665"/>
            <a:ext cx="1600200" cy="485775"/>
          </a:xfrm>
          <a:prstGeom prst="rect">
            <a:avLst/>
          </a:prstGeom>
        </p:spPr>
        <p:txBody>
          <a:bodyPr/>
          <a:lstStyle/>
          <a:p>
            <a:fld id="{71B60F91-13AB-4D12-9B8A-D0F2DA47B86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2900" y="2133602"/>
            <a:ext cx="6172200" cy="60340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342900" y="8475665"/>
            <a:ext cx="1600200" cy="485775"/>
          </a:xfrm>
          <a:prstGeom prst="rect">
            <a:avLst/>
          </a:prstGeom>
        </p:spPr>
        <p:txBody>
          <a:bodyPr/>
          <a:lstStyle/>
          <a:p>
            <a:fld id="{F8D9CFE7-4492-4D37-8C8C-1891DD1D1D9B}" type="datetimeFigureOut">
              <a:rPr lang="it-IT" smtClean="0"/>
              <a:pPr/>
              <a:t>09/02/2021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343150" y="8475665"/>
            <a:ext cx="2171700" cy="48577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914900" y="8475665"/>
            <a:ext cx="1600200" cy="485775"/>
          </a:xfrm>
          <a:prstGeom prst="rect">
            <a:avLst/>
          </a:prstGeom>
        </p:spPr>
        <p:txBody>
          <a:bodyPr/>
          <a:lstStyle/>
          <a:p>
            <a:fld id="{71B60F91-13AB-4D12-9B8A-D0F2DA47B86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7016" y="2336800"/>
            <a:ext cx="2777727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729038" y="2336800"/>
            <a:ext cx="277773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3257550" y="8195733"/>
            <a:ext cx="1428750" cy="609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14/10/2016</a:t>
            </a:r>
            <a:endParaRPr lang="it-IT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14400" y="8195733"/>
            <a:ext cx="2171700" cy="609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Presentazione passaggio d'anno</a:t>
            </a:r>
            <a:endParaRPr lang="it-IT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914900" y="8195733"/>
            <a:ext cx="1428750" cy="609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F63EFC8-A7CF-48B7-81DC-1AAC6624547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27559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342900" y="8475665"/>
            <a:ext cx="1600200" cy="485775"/>
          </a:xfrm>
          <a:prstGeom prst="rect">
            <a:avLst/>
          </a:prstGeom>
        </p:spPr>
        <p:txBody>
          <a:bodyPr/>
          <a:lstStyle/>
          <a:p>
            <a:fld id="{F8D9CFE7-4492-4D37-8C8C-1891DD1D1D9B}" type="datetimeFigureOut">
              <a:rPr lang="it-IT" smtClean="0"/>
              <a:pPr/>
              <a:t>09/02/2021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343150" y="8475665"/>
            <a:ext cx="2171700" cy="48577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914900" y="8475665"/>
            <a:ext cx="1600200" cy="485775"/>
          </a:xfrm>
          <a:prstGeom prst="rect">
            <a:avLst/>
          </a:prstGeom>
        </p:spPr>
        <p:txBody>
          <a:bodyPr/>
          <a:lstStyle/>
          <a:p>
            <a:fld id="{71B60F91-13AB-4D12-9B8A-D0F2DA47B86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09900" cy="60340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505200" y="2133602"/>
            <a:ext cx="3009900" cy="60340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342900" y="8475665"/>
            <a:ext cx="1600200" cy="485775"/>
          </a:xfrm>
          <a:prstGeom prst="rect">
            <a:avLst/>
          </a:prstGeom>
        </p:spPr>
        <p:txBody>
          <a:bodyPr/>
          <a:lstStyle/>
          <a:p>
            <a:fld id="{F8D9CFE7-4492-4D37-8C8C-1891DD1D1D9B}" type="datetimeFigureOut">
              <a:rPr lang="it-IT" smtClean="0"/>
              <a:pPr/>
              <a:t>09/02/2021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2343150" y="8475665"/>
            <a:ext cx="2171700" cy="48577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4914900" y="8475665"/>
            <a:ext cx="1600200" cy="485775"/>
          </a:xfrm>
          <a:prstGeom prst="rect">
            <a:avLst/>
          </a:prstGeom>
        </p:spPr>
        <p:txBody>
          <a:bodyPr/>
          <a:lstStyle/>
          <a:p>
            <a:fld id="{71B60F91-13AB-4D12-9B8A-D0F2DA47B86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2900" y="2900365"/>
            <a:ext cx="3030538" cy="52673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484567" y="2046288"/>
            <a:ext cx="3030537" cy="8540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3484567" y="2900365"/>
            <a:ext cx="3030537" cy="52673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342900" y="8475665"/>
            <a:ext cx="1600200" cy="485775"/>
          </a:xfrm>
          <a:prstGeom prst="rect">
            <a:avLst/>
          </a:prstGeom>
        </p:spPr>
        <p:txBody>
          <a:bodyPr/>
          <a:lstStyle/>
          <a:p>
            <a:fld id="{F8D9CFE7-4492-4D37-8C8C-1891DD1D1D9B}" type="datetimeFigureOut">
              <a:rPr lang="it-IT" smtClean="0"/>
              <a:pPr/>
              <a:t>09/02/2021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2343150" y="8475665"/>
            <a:ext cx="2171700" cy="48577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4914900" y="8475665"/>
            <a:ext cx="1600200" cy="485775"/>
          </a:xfrm>
          <a:prstGeom prst="rect">
            <a:avLst/>
          </a:prstGeom>
        </p:spPr>
        <p:txBody>
          <a:bodyPr/>
          <a:lstStyle/>
          <a:p>
            <a:fld id="{71B60F91-13AB-4D12-9B8A-D0F2DA47B86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342900" y="8475665"/>
            <a:ext cx="1600200" cy="485775"/>
          </a:xfrm>
          <a:prstGeom prst="rect">
            <a:avLst/>
          </a:prstGeom>
        </p:spPr>
        <p:txBody>
          <a:bodyPr/>
          <a:lstStyle/>
          <a:p>
            <a:fld id="{F8D9CFE7-4492-4D37-8C8C-1891DD1D1D9B}" type="datetimeFigureOut">
              <a:rPr lang="it-IT" smtClean="0"/>
              <a:pPr/>
              <a:t>09/02/2021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343150" y="8475665"/>
            <a:ext cx="2171700" cy="48577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4914900" y="8475665"/>
            <a:ext cx="1600200" cy="485775"/>
          </a:xfrm>
          <a:prstGeom prst="rect">
            <a:avLst/>
          </a:prstGeom>
        </p:spPr>
        <p:txBody>
          <a:bodyPr/>
          <a:lstStyle/>
          <a:p>
            <a:fld id="{71B60F91-13AB-4D12-9B8A-D0F2DA47B86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342900" y="8475665"/>
            <a:ext cx="1600200" cy="485775"/>
          </a:xfrm>
          <a:prstGeom prst="rect">
            <a:avLst/>
          </a:prstGeom>
        </p:spPr>
        <p:txBody>
          <a:bodyPr/>
          <a:lstStyle/>
          <a:p>
            <a:fld id="{F8D9CFE7-4492-4D37-8C8C-1891DD1D1D9B}" type="datetimeFigureOut">
              <a:rPr lang="it-IT" smtClean="0"/>
              <a:pPr/>
              <a:t>09/02/2021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2343150" y="8475665"/>
            <a:ext cx="2171700" cy="48577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4914900" y="8475665"/>
            <a:ext cx="1600200" cy="485775"/>
          </a:xfrm>
          <a:prstGeom prst="rect">
            <a:avLst/>
          </a:prstGeom>
        </p:spPr>
        <p:txBody>
          <a:bodyPr/>
          <a:lstStyle/>
          <a:p>
            <a:fld id="{71B60F91-13AB-4D12-9B8A-D0F2DA47B86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3540"/>
            <a:ext cx="2255838" cy="15494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42900" y="1912940"/>
            <a:ext cx="2255838" cy="6254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342900" y="8475665"/>
            <a:ext cx="1600200" cy="485775"/>
          </a:xfrm>
          <a:prstGeom prst="rect">
            <a:avLst/>
          </a:prstGeom>
        </p:spPr>
        <p:txBody>
          <a:bodyPr/>
          <a:lstStyle/>
          <a:p>
            <a:fld id="{F8D9CFE7-4492-4D37-8C8C-1891DD1D1D9B}" type="datetimeFigureOut">
              <a:rPr lang="it-IT" smtClean="0"/>
              <a:pPr/>
              <a:t>09/02/2021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2343150" y="8475665"/>
            <a:ext cx="2171700" cy="48577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4914900" y="8475665"/>
            <a:ext cx="1600200" cy="485775"/>
          </a:xfrm>
          <a:prstGeom prst="rect">
            <a:avLst/>
          </a:prstGeom>
        </p:spPr>
        <p:txBody>
          <a:bodyPr/>
          <a:lstStyle/>
          <a:p>
            <a:fld id="{71B60F91-13AB-4D12-9B8A-D0F2DA47B86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4613" y="6400801"/>
            <a:ext cx="4114800" cy="7556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344613" y="7156451"/>
            <a:ext cx="4114800" cy="1073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342900" y="8475665"/>
            <a:ext cx="1600200" cy="485775"/>
          </a:xfrm>
          <a:prstGeom prst="rect">
            <a:avLst/>
          </a:prstGeom>
        </p:spPr>
        <p:txBody>
          <a:bodyPr/>
          <a:lstStyle/>
          <a:p>
            <a:fld id="{F8D9CFE7-4492-4D37-8C8C-1891DD1D1D9B}" type="datetimeFigureOut">
              <a:rPr lang="it-IT" smtClean="0"/>
              <a:pPr/>
              <a:t>09/02/2021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2343150" y="8475665"/>
            <a:ext cx="2171700" cy="48577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4914900" y="8475665"/>
            <a:ext cx="1600200" cy="485775"/>
          </a:xfrm>
          <a:prstGeom prst="rect">
            <a:avLst/>
          </a:prstGeom>
        </p:spPr>
        <p:txBody>
          <a:bodyPr/>
          <a:lstStyle/>
          <a:p>
            <a:fld id="{71B60F91-13AB-4D12-9B8A-D0F2DA47B86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42900" y="2133602"/>
            <a:ext cx="6172200" cy="60340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342900" y="8475665"/>
            <a:ext cx="1600200" cy="485775"/>
          </a:xfrm>
          <a:prstGeom prst="rect">
            <a:avLst/>
          </a:prstGeom>
        </p:spPr>
        <p:txBody>
          <a:bodyPr/>
          <a:lstStyle/>
          <a:p>
            <a:fld id="{F8D9CFE7-4492-4D37-8C8C-1891DD1D1D9B}" type="datetimeFigureOut">
              <a:rPr lang="it-IT" smtClean="0"/>
              <a:pPr/>
              <a:t>09/02/2021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343150" y="8475665"/>
            <a:ext cx="2171700" cy="48577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914900" y="8475665"/>
            <a:ext cx="1600200" cy="485775"/>
          </a:xfrm>
          <a:prstGeom prst="rect">
            <a:avLst/>
          </a:prstGeom>
        </p:spPr>
        <p:txBody>
          <a:bodyPr/>
          <a:lstStyle/>
          <a:p>
            <a:fld id="{71B60F91-13AB-4D12-9B8A-D0F2DA47B86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342900" y="8475665"/>
            <a:ext cx="1600200" cy="485775"/>
          </a:xfrm>
          <a:prstGeom prst="rect">
            <a:avLst/>
          </a:prstGeom>
        </p:spPr>
        <p:txBody>
          <a:bodyPr/>
          <a:lstStyle/>
          <a:p>
            <a:fld id="{F8D9CFE7-4492-4D37-8C8C-1891DD1D1D9B}" type="datetimeFigureOut">
              <a:rPr lang="it-IT" smtClean="0"/>
              <a:pPr/>
              <a:t>09/02/2021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343150" y="8475665"/>
            <a:ext cx="2171700" cy="48577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914900" y="8475665"/>
            <a:ext cx="1600200" cy="485775"/>
          </a:xfrm>
          <a:prstGeom prst="rect">
            <a:avLst/>
          </a:prstGeom>
        </p:spPr>
        <p:txBody>
          <a:bodyPr/>
          <a:lstStyle/>
          <a:p>
            <a:fld id="{71B60F91-13AB-4D12-9B8A-D0F2DA47B86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5" y="2046818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2905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483770" y="2046818"/>
            <a:ext cx="3031332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2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257550" y="8195733"/>
            <a:ext cx="1428750" cy="609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14/10/2016</a:t>
            </a: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14400" y="8195733"/>
            <a:ext cx="2171700" cy="609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Presentazione passaggio d'anno</a:t>
            </a: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914900" y="8195733"/>
            <a:ext cx="1428750" cy="609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F63EFC8-A7CF-48B7-81DC-1AAC6624547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0646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257550" y="8195733"/>
            <a:ext cx="1428750" cy="609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14/10/2016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14400" y="8195733"/>
            <a:ext cx="2171700" cy="609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Presentazione passaggio d'anno</a:t>
            </a: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914900" y="8195733"/>
            <a:ext cx="1428750" cy="609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F63EFC8-A7CF-48B7-81DC-1AAC6624547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1881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257550" y="8195733"/>
            <a:ext cx="1428750" cy="609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14/10/2016</a:t>
            </a: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14400" y="8195733"/>
            <a:ext cx="2171700" cy="609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Presentazione passaggio d'anno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914900" y="8195733"/>
            <a:ext cx="1428750" cy="609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F63EFC8-A7CF-48B7-81DC-1AAC6624547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0275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6" y="364069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81293" y="364075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42906" y="1913473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3257550" y="8195733"/>
            <a:ext cx="1428750" cy="609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14/10/2016</a:t>
            </a:r>
            <a:endParaRPr lang="it-IT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14400" y="8195733"/>
            <a:ext cx="2171700" cy="609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Presentazione passaggio d'anno</a:t>
            </a:r>
            <a:endParaRPr lang="it-IT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914900" y="8195733"/>
            <a:ext cx="1428750" cy="609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F63EFC8-A7CF-48B7-81DC-1AAC6624547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2097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4216" y="6400803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344216" y="7156454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3257550" y="8195733"/>
            <a:ext cx="1428750" cy="609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14/10/2016</a:t>
            </a:r>
            <a:endParaRPr lang="it-IT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14400" y="8195733"/>
            <a:ext cx="2171700" cy="609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Presentazione passaggio d'anno</a:t>
            </a:r>
            <a:endParaRPr lang="it-IT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914900" y="8195733"/>
            <a:ext cx="1428750" cy="609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F63EFC8-A7CF-48B7-81DC-1AAC6624547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6284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26" Type="http://schemas.openxmlformats.org/officeDocument/2006/relationships/image" Target="../media/image10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5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jpeg"/><Relationship Id="rId28" Type="http://schemas.openxmlformats.org/officeDocument/2006/relationships/image" Target="../media/image12.gif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jpeg"/><Relationship Id="rId27" Type="http://schemas.openxmlformats.org/officeDocument/2006/relationships/image" Target="../media/image1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12.gi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7" Type="http://schemas.openxmlformats.org/officeDocument/2006/relationships/image" Target="../media/image18.png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6.jpe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15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20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1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5"/>
          <p:cNvGrpSpPr>
            <a:grpSpLocks/>
          </p:cNvGrpSpPr>
          <p:nvPr userDrawn="1"/>
        </p:nvGrpSpPr>
        <p:grpSpPr bwMode="auto">
          <a:xfrm>
            <a:off x="0" y="8172450"/>
            <a:ext cx="6858000" cy="971550"/>
            <a:chOff x="0" y="3861"/>
            <a:chExt cx="5760" cy="459"/>
          </a:xfrm>
        </p:grpSpPr>
        <p:sp>
          <p:nvSpPr>
            <p:cNvPr id="1032" name="Rectangle 13"/>
            <p:cNvSpPr>
              <a:spLocks noChangeArrowheads="1"/>
            </p:cNvSpPr>
            <p:nvPr userDrawn="1"/>
          </p:nvSpPr>
          <p:spPr bwMode="auto">
            <a:xfrm>
              <a:off x="0" y="3963"/>
              <a:ext cx="5760" cy="357"/>
            </a:xfrm>
            <a:prstGeom prst="rect">
              <a:avLst/>
            </a:prstGeom>
            <a:solidFill>
              <a:srgbClr val="24B2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33" name="Rectangle 14"/>
            <p:cNvSpPr>
              <a:spLocks noChangeArrowheads="1"/>
            </p:cNvSpPr>
            <p:nvPr userDrawn="1"/>
          </p:nvSpPr>
          <p:spPr bwMode="auto">
            <a:xfrm>
              <a:off x="703" y="3861"/>
              <a:ext cx="5057" cy="459"/>
            </a:xfrm>
            <a:prstGeom prst="rect">
              <a:avLst/>
            </a:prstGeom>
            <a:solidFill>
              <a:srgbClr val="20A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6712" y="1475656"/>
            <a:ext cx="5669756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/>
              <a:t>Fare clic per modificare stile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7012" y="2336800"/>
            <a:ext cx="5669756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8" name="CasellaDiTesto 7"/>
          <p:cNvSpPr txBox="1"/>
          <p:nvPr userDrawn="1"/>
        </p:nvSpPr>
        <p:spPr>
          <a:xfrm>
            <a:off x="5291328" y="83976"/>
            <a:ext cx="154503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300" b="0" cap="small" spc="-50" baseline="0" noProof="0" dirty="0" smtClean="0">
                <a:solidFill>
                  <a:srgbClr val="008F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 of </a:t>
            </a:r>
          </a:p>
          <a:p>
            <a:pPr>
              <a:lnSpc>
                <a:spcPts val="1500"/>
              </a:lnSpc>
            </a:pPr>
            <a:r>
              <a:rPr lang="en-US" sz="1300" b="0" cap="small" spc="-50" baseline="0" noProof="0" dirty="0" smtClean="0">
                <a:solidFill>
                  <a:srgbClr val="008F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Industrial Engineering</a:t>
            </a:r>
            <a:endParaRPr lang="en-US" sz="1300" b="0" cap="small" spc="-50" baseline="0" noProof="0" dirty="0">
              <a:solidFill>
                <a:srgbClr val="008F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ttangolo 9"/>
          <p:cNvSpPr/>
          <p:nvPr userDrawn="1"/>
        </p:nvSpPr>
        <p:spPr>
          <a:xfrm>
            <a:off x="3314700" y="8203795"/>
            <a:ext cx="34290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it-IT" sz="1300" i="1" dirty="0">
                <a:solidFill>
                  <a:schemeClr val="bg1"/>
                </a:solidFill>
                <a:latin typeface="+mj-lt"/>
              </a:rPr>
              <a:t>Department of Industrial Engineering</a:t>
            </a:r>
          </a:p>
          <a:p>
            <a:pPr algn="r"/>
            <a:r>
              <a:rPr lang="en-US" altLang="it-IT" sz="1300" i="1" dirty="0">
                <a:solidFill>
                  <a:schemeClr val="bg1"/>
                </a:solidFill>
                <a:latin typeface="+mj-lt"/>
              </a:rPr>
              <a:t>University of Rome Tor Vergata</a:t>
            </a:r>
          </a:p>
          <a:p>
            <a:pPr algn="r"/>
            <a:r>
              <a:rPr lang="en-US" altLang="it-IT" sz="1300" i="1" dirty="0">
                <a:solidFill>
                  <a:schemeClr val="bg1"/>
                </a:solidFill>
                <a:latin typeface="+mj-lt"/>
              </a:rPr>
              <a:t>Via del </a:t>
            </a:r>
            <a:r>
              <a:rPr lang="en-US" altLang="it-IT" sz="1300" i="1" dirty="0" err="1">
                <a:solidFill>
                  <a:schemeClr val="bg1"/>
                </a:solidFill>
                <a:latin typeface="+mj-lt"/>
              </a:rPr>
              <a:t>Politecnico</a:t>
            </a:r>
            <a:r>
              <a:rPr lang="en-US" altLang="it-IT" sz="1300" i="1" dirty="0">
                <a:solidFill>
                  <a:schemeClr val="bg1"/>
                </a:solidFill>
                <a:latin typeface="+mj-lt"/>
              </a:rPr>
              <a:t>, 1 </a:t>
            </a:r>
          </a:p>
          <a:p>
            <a:pPr algn="r"/>
            <a:r>
              <a:rPr lang="en-US" altLang="it-IT" sz="1300" i="1" dirty="0">
                <a:solidFill>
                  <a:schemeClr val="bg1"/>
                </a:solidFill>
                <a:latin typeface="+mj-lt"/>
              </a:rPr>
              <a:t>00133 Rome, Italy</a:t>
            </a:r>
          </a:p>
          <a:p>
            <a:pPr algn="r"/>
            <a:endParaRPr lang="en-US" altLang="it-IT" sz="13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2" name="Gruppo 11"/>
          <p:cNvGrpSpPr/>
          <p:nvPr userDrawn="1"/>
        </p:nvGrpSpPr>
        <p:grpSpPr>
          <a:xfrm>
            <a:off x="-27949" y="820962"/>
            <a:ext cx="802799" cy="7518064"/>
            <a:chOff x="2334579" y="580496"/>
            <a:chExt cx="802799" cy="7518064"/>
          </a:xfrm>
        </p:grpSpPr>
        <p:pic>
          <p:nvPicPr>
            <p:cNvPr id="13" name="Picture 4" descr="http://www.mec.uniroma2.it/img/macch/7.jpg"/>
            <p:cNvPicPr>
              <a:picLocks noChangeArrowheads="1"/>
            </p:cNvPicPr>
            <p:nvPr/>
          </p:nvPicPr>
          <p:blipFill>
            <a:blip r:embed="rId1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18314" t="4899" r="3620" b="33677"/>
            <a:stretch>
              <a:fillRect/>
            </a:stretch>
          </p:blipFill>
          <p:spPr bwMode="auto">
            <a:xfrm>
              <a:off x="2356178" y="4978648"/>
              <a:ext cx="781200" cy="46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" descr="E:\Foto Panasonic\P1030134.JPG"/>
            <p:cNvPicPr>
              <a:picLocks noChangeAspect="1" noChangeArrowheads="1"/>
            </p:cNvPicPr>
            <p:nvPr/>
          </p:nvPicPr>
          <p:blipFill>
            <a:blip r:embed="rId1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6448" t="4707" b="3188"/>
            <a:stretch>
              <a:fillRect/>
            </a:stretch>
          </p:blipFill>
          <p:spPr bwMode="auto">
            <a:xfrm>
              <a:off x="2334579" y="2889468"/>
              <a:ext cx="781200" cy="1026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" descr="http://www.mec.uniroma2.it/img/macch/3.jpg"/>
            <p:cNvPicPr>
              <a:picLocks noChangeAspect="1" noChangeArrowheads="1"/>
            </p:cNvPicPr>
            <p:nvPr/>
          </p:nvPicPr>
          <p:blipFill>
            <a:blip r:embed="rId1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51766" t="4181" r="8335" b="12945"/>
            <a:stretch>
              <a:fillRect/>
            </a:stretch>
          </p:blipFill>
          <p:spPr bwMode="auto">
            <a:xfrm>
              <a:off x="2356178" y="6043910"/>
              <a:ext cx="781200" cy="616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Immagine 15" descr="4.jpg"/>
            <p:cNvPicPr>
              <a:picLocks noChangeAspect="1"/>
            </p:cNvPicPr>
            <p:nvPr/>
          </p:nvPicPr>
          <p:blipFill>
            <a:blip r:embed="rId2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526" t="1592" r="55624" b="14851"/>
            <a:stretch>
              <a:fillRect/>
            </a:stretch>
          </p:blipFill>
          <p:spPr>
            <a:xfrm>
              <a:off x="2362528" y="3911228"/>
              <a:ext cx="773486" cy="523974"/>
            </a:xfrm>
            <a:prstGeom prst="rect">
              <a:avLst/>
            </a:prstGeom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2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-1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09" t="61187" r="2762" b="13985"/>
            <a:stretch/>
          </p:blipFill>
          <p:spPr bwMode="auto">
            <a:xfrm>
              <a:off x="2356177" y="6624690"/>
              <a:ext cx="781200" cy="1087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Immagine 17" descr="ruscello.jpg"/>
            <p:cNvPicPr>
              <a:picLocks noChangeAspect="1"/>
            </p:cNvPicPr>
            <p:nvPr/>
          </p:nvPicPr>
          <p:blipFill>
            <a:blip r:embed="rId2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r="13746"/>
            <a:stretch>
              <a:fillRect/>
            </a:stretch>
          </p:blipFill>
          <p:spPr>
            <a:xfrm>
              <a:off x="2341877" y="1059374"/>
              <a:ext cx="781200" cy="611058"/>
            </a:xfrm>
            <a:prstGeom prst="rect">
              <a:avLst/>
            </a:prstGeom>
          </p:spPr>
        </p:pic>
        <p:pic>
          <p:nvPicPr>
            <p:cNvPr id="19" name="Immagine 18" descr="fisica2.jpg"/>
            <p:cNvPicPr>
              <a:picLocks noChangeAspect="1"/>
            </p:cNvPicPr>
            <p:nvPr/>
          </p:nvPicPr>
          <p:blipFill>
            <a:blip r:embed="rId2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343183" y="1666280"/>
              <a:ext cx="784800" cy="529487"/>
            </a:xfrm>
            <a:prstGeom prst="rect">
              <a:avLst/>
            </a:prstGeom>
          </p:spPr>
        </p:pic>
        <p:pic>
          <p:nvPicPr>
            <p:cNvPr id="20" name="Immagine 19" descr="False_color_image_of_the_far_field_of_a_submerged_turbulent_jet.jpg"/>
            <p:cNvPicPr>
              <a:picLocks noChangeAspect="1"/>
            </p:cNvPicPr>
            <p:nvPr/>
          </p:nvPicPr>
          <p:blipFill>
            <a:blip r:embed="rId2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362528" y="4455542"/>
              <a:ext cx="773486" cy="521854"/>
            </a:xfrm>
            <a:prstGeom prst="rect">
              <a:avLst/>
            </a:prstGeom>
          </p:spPr>
        </p:pic>
        <p:pic>
          <p:nvPicPr>
            <p:cNvPr id="21" name="Immagine 20" descr="3.jpg"/>
            <p:cNvPicPr>
              <a:picLocks noChangeAspect="1"/>
            </p:cNvPicPr>
            <p:nvPr/>
          </p:nvPicPr>
          <p:blipFill>
            <a:blip r:embed="rId2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1491" t="5902" r="54662"/>
            <a:stretch>
              <a:fillRect/>
            </a:stretch>
          </p:blipFill>
          <p:spPr>
            <a:xfrm>
              <a:off x="2355730" y="5417450"/>
              <a:ext cx="781200" cy="637066"/>
            </a:xfrm>
            <a:prstGeom prst="rect">
              <a:avLst/>
            </a:prstGeom>
          </p:spPr>
        </p:pic>
        <p:pic>
          <p:nvPicPr>
            <p:cNvPr id="22" name="Immagine 21" descr="cropped-banner-scuola-dottorato.jpg"/>
            <p:cNvPicPr>
              <a:picLocks noChangeAspect="1"/>
            </p:cNvPicPr>
            <p:nvPr/>
          </p:nvPicPr>
          <p:blipFill>
            <a:blip r:embed="rId2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37400" r="39500"/>
            <a:stretch>
              <a:fillRect/>
            </a:stretch>
          </p:blipFill>
          <p:spPr>
            <a:xfrm>
              <a:off x="2339000" y="2199504"/>
              <a:ext cx="781200" cy="712350"/>
            </a:xfrm>
            <a:prstGeom prst="rect">
              <a:avLst/>
            </a:prstGeom>
          </p:spPr>
        </p:pic>
        <p:pic>
          <p:nvPicPr>
            <p:cNvPr id="23" name="Immagine 22" descr="14-cavi-400x215.jpg"/>
            <p:cNvPicPr>
              <a:picLocks noChangeAspect="1"/>
            </p:cNvPicPr>
            <p:nvPr/>
          </p:nvPicPr>
          <p:blipFill>
            <a:blip r:embed="rId2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343183" y="580496"/>
              <a:ext cx="784800" cy="529487"/>
            </a:xfrm>
            <a:prstGeom prst="rect">
              <a:avLst/>
            </a:prstGeom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 rotWithShape="1">
            <a:blip r:embed="rId2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09" t="33040" r="2762" b="58131"/>
            <a:stretch/>
          </p:blipFill>
          <p:spPr bwMode="auto">
            <a:xfrm>
              <a:off x="2356178" y="7711852"/>
              <a:ext cx="781200" cy="386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ttangolo 10"/>
          <p:cNvSpPr/>
          <p:nvPr userDrawn="1"/>
        </p:nvSpPr>
        <p:spPr bwMode="auto">
          <a:xfrm>
            <a:off x="-13648" y="813682"/>
            <a:ext cx="2880000" cy="46800"/>
          </a:xfrm>
          <a:prstGeom prst="rect">
            <a:avLst/>
          </a:prstGeom>
          <a:solidFill>
            <a:srgbClr val="24B2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5" name="Immagine 24" descr="logo3.gif"/>
          <p:cNvPicPr>
            <a:picLocks noChangeAspect="1"/>
          </p:cNvPicPr>
          <p:nvPr userDrawn="1"/>
        </p:nvPicPr>
        <p:blipFill>
          <a:blip r:embed="rId28" cstate="print"/>
          <a:stretch>
            <a:fillRect/>
          </a:stretch>
        </p:blipFill>
        <p:spPr>
          <a:xfrm>
            <a:off x="4740910" y="15766"/>
            <a:ext cx="601200" cy="71592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8F0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20A088"/>
        </a:buClr>
        <a:buFont typeface="Wingdings" pitchFamily="2" charset="2"/>
        <a:buChar char="§"/>
        <a:defRPr sz="1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8F01"/>
        </a:buClr>
        <a:buFont typeface="Arial" pitchFamily="34" charset="0"/>
        <a:buChar char="•"/>
        <a:defRPr sz="1600">
          <a:solidFill>
            <a:srgbClr val="000000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6800"/>
        </a:buClr>
        <a:buFont typeface="Cambria" pitchFamily="18" charset="0"/>
        <a:buChar char="–"/>
        <a:defRPr sz="1400">
          <a:solidFill>
            <a:srgbClr val="000000"/>
          </a:solidFill>
          <a:latin typeface="+mn-lt"/>
          <a:ea typeface="+mn-ea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lr>
          <a:srgbClr val="006800"/>
        </a:buClr>
        <a:buFont typeface="Arial" pitchFamily="34" charset="0"/>
        <a:buChar char="•"/>
        <a:defRPr sz="1200">
          <a:solidFill>
            <a:srgbClr val="000000"/>
          </a:solidFill>
          <a:latin typeface="+mn-lt"/>
          <a:ea typeface="+mn-ea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100">
          <a:solidFill>
            <a:srgbClr val="000000"/>
          </a:solidFill>
          <a:latin typeface="+mn-lt"/>
          <a:ea typeface="+mn-ea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4812" t="34969" r="44452" b="26375"/>
          <a:stretch>
            <a:fillRect/>
          </a:stretch>
        </p:blipFill>
        <p:spPr bwMode="auto">
          <a:xfrm>
            <a:off x="1132695" y="-13646"/>
            <a:ext cx="5760000" cy="2742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342900" y="8475665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8A774-AC12-4A5B-8954-09C876184A4E}" type="datetimeFigureOut">
              <a:rPr lang="it-IT" smtClean="0"/>
              <a:pPr/>
              <a:t>09/02/2021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343150" y="8475665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4914900" y="8475665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3437C-C686-44A1-B3AC-E01D7ADC07AE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0" y="2555776"/>
            <a:ext cx="6858000" cy="6588224"/>
          </a:xfrm>
          <a:prstGeom prst="rect">
            <a:avLst/>
          </a:prstGeom>
          <a:solidFill>
            <a:srgbClr val="24B2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" name="Rectangle 14"/>
          <p:cNvSpPr>
            <a:spLocks noChangeArrowheads="1"/>
          </p:cNvSpPr>
          <p:nvPr userDrawn="1"/>
        </p:nvSpPr>
        <p:spPr bwMode="auto">
          <a:xfrm>
            <a:off x="1128612" y="2123728"/>
            <a:ext cx="5796000" cy="7020272"/>
          </a:xfrm>
          <a:prstGeom prst="rect">
            <a:avLst/>
          </a:prstGeom>
          <a:solidFill>
            <a:srgbClr val="20A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96752" y="2498354"/>
            <a:ext cx="5318348" cy="6034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10" name="CasellaDiTesto 9"/>
          <p:cNvSpPr txBox="1"/>
          <p:nvPr userDrawn="1"/>
        </p:nvSpPr>
        <p:spPr>
          <a:xfrm>
            <a:off x="1127088" y="91512"/>
            <a:ext cx="233775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1900" b="0" cap="small" baseline="0" noProof="0" dirty="0" smtClean="0">
                <a:solidFill>
                  <a:srgbClr val="008F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</a:t>
            </a:r>
            <a:r>
              <a:rPr lang="it-IT" sz="1900" b="0" cap="small" baseline="0" dirty="0" smtClean="0">
                <a:solidFill>
                  <a:srgbClr val="008F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</a:p>
          <a:p>
            <a:pPr>
              <a:lnSpc>
                <a:spcPts val="2100"/>
              </a:lnSpc>
            </a:pPr>
            <a:r>
              <a:rPr lang="it-IT" sz="1900" b="0" cap="small" baseline="0" dirty="0" smtClean="0">
                <a:solidFill>
                  <a:srgbClr val="008F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Industrial </a:t>
            </a:r>
            <a:r>
              <a:rPr lang="en-US" sz="1900" b="0" cap="small" baseline="0" noProof="0" dirty="0" smtClean="0">
                <a:solidFill>
                  <a:srgbClr val="008F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Engineering</a:t>
            </a:r>
            <a:endParaRPr lang="en-US" sz="1900" b="0" cap="small" baseline="0" noProof="0" dirty="0">
              <a:solidFill>
                <a:srgbClr val="008F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Immagine 11" descr="logo3.gif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229584" y="18789"/>
            <a:ext cx="788670" cy="9391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0" y="0"/>
            <a:ext cx="6858000" cy="9144000"/>
          </a:xfrm>
          <a:prstGeom prst="rect">
            <a:avLst/>
          </a:prstGeom>
          <a:solidFill>
            <a:srgbClr val="24B2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" name="Rectangle 14"/>
          <p:cNvSpPr>
            <a:spLocks noChangeArrowheads="1"/>
          </p:cNvSpPr>
          <p:nvPr userDrawn="1"/>
        </p:nvSpPr>
        <p:spPr bwMode="auto">
          <a:xfrm>
            <a:off x="1128612" y="0"/>
            <a:ext cx="5760000" cy="9144000"/>
          </a:xfrm>
          <a:prstGeom prst="rect">
            <a:avLst/>
          </a:prstGeom>
          <a:solidFill>
            <a:srgbClr val="20A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dirty="0"/>
          </a:p>
        </p:txBody>
      </p:sp>
      <p:pic>
        <p:nvPicPr>
          <p:cNvPr id="11" name="Immagine 10" descr="images.jpg"/>
          <p:cNvPicPr>
            <a:picLocks noChangeAspect="1"/>
          </p:cNvPicPr>
          <p:nvPr userDrawn="1"/>
        </p:nvPicPr>
        <p:blipFill>
          <a:blip r:embed="rId13" cstate="print"/>
          <a:srcRect r="1219" b="7990"/>
          <a:stretch>
            <a:fillRect/>
          </a:stretch>
        </p:blipFill>
        <p:spPr>
          <a:xfrm>
            <a:off x="1556792" y="4610226"/>
            <a:ext cx="2852936" cy="1656184"/>
          </a:xfrm>
          <a:prstGeom prst="rect">
            <a:avLst/>
          </a:prstGeom>
        </p:spPr>
      </p:pic>
      <p:pic>
        <p:nvPicPr>
          <p:cNvPr id="12" name="Immagine 11" descr="caro4.jpg"/>
          <p:cNvPicPr>
            <a:picLocks noChangeAspect="1"/>
          </p:cNvPicPr>
          <p:nvPr userDrawn="1"/>
        </p:nvPicPr>
        <p:blipFill>
          <a:blip r:embed="rId14" cstate="print"/>
          <a:srcRect l="13329" t="8001" r="28217"/>
          <a:stretch>
            <a:fillRect/>
          </a:stretch>
        </p:blipFill>
        <p:spPr>
          <a:xfrm>
            <a:off x="0" y="4610224"/>
            <a:ext cx="1584176" cy="1655984"/>
          </a:xfrm>
          <a:prstGeom prst="rect">
            <a:avLst/>
          </a:prstGeom>
        </p:spPr>
      </p:pic>
      <p:pic>
        <p:nvPicPr>
          <p:cNvPr id="13" name="Immagine 12" descr="I-esterni_4.jp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2194984" y="2769456"/>
            <a:ext cx="2700916" cy="1800000"/>
          </a:xfrm>
          <a:prstGeom prst="rect">
            <a:avLst/>
          </a:prstGeom>
        </p:spPr>
      </p:pic>
      <p:pic>
        <p:nvPicPr>
          <p:cNvPr id="10" name="Immagine 9" descr="images (2).jpg"/>
          <p:cNvPicPr>
            <a:picLocks noChangeAspect="1"/>
          </p:cNvPicPr>
          <p:nvPr userDrawn="1"/>
        </p:nvPicPr>
        <p:blipFill>
          <a:blip r:embed="rId16" cstate="print"/>
          <a:srcRect l="6949" r="3877"/>
          <a:stretch>
            <a:fillRect/>
          </a:stretch>
        </p:blipFill>
        <p:spPr>
          <a:xfrm>
            <a:off x="0" y="2771800"/>
            <a:ext cx="2420888" cy="1800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7" cstate="print">
            <a:lum bright="10000"/>
          </a:blip>
          <a:srcRect l="18062" t="11256" r="14600" b="23533"/>
          <a:stretch>
            <a:fillRect/>
          </a:stretch>
        </p:blipFill>
        <p:spPr bwMode="auto">
          <a:xfrm>
            <a:off x="4242272" y="4610226"/>
            <a:ext cx="273630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magine 8" descr="images (1).jpg"/>
          <p:cNvPicPr>
            <a:picLocks noChangeAspect="1"/>
          </p:cNvPicPr>
          <p:nvPr userDrawn="1"/>
        </p:nvPicPr>
        <p:blipFill>
          <a:blip r:embed="rId18" cstate="print"/>
          <a:srcRect l="12022" r="4164"/>
          <a:stretch>
            <a:fillRect/>
          </a:stretch>
        </p:blipFill>
        <p:spPr>
          <a:xfrm>
            <a:off x="4742560" y="2762158"/>
            <a:ext cx="2267080" cy="1800000"/>
          </a:xfrm>
          <a:prstGeom prst="rect">
            <a:avLst/>
          </a:prstGeom>
        </p:spPr>
      </p:pic>
      <p:cxnSp>
        <p:nvCxnSpPr>
          <p:cNvPr id="17" name="Connettore 1 16"/>
          <p:cNvCxnSpPr/>
          <p:nvPr userDrawn="1"/>
        </p:nvCxnSpPr>
        <p:spPr>
          <a:xfrm>
            <a:off x="-40944" y="4596952"/>
            <a:ext cx="7101408" cy="0"/>
          </a:xfrm>
          <a:prstGeom prst="line">
            <a:avLst/>
          </a:prstGeom>
          <a:ln w="76200">
            <a:solidFill>
              <a:srgbClr val="24B29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tangolo 19"/>
          <p:cNvSpPr/>
          <p:nvPr userDrawn="1"/>
        </p:nvSpPr>
        <p:spPr>
          <a:xfrm>
            <a:off x="1844824" y="6717302"/>
            <a:ext cx="34290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it-IT" sz="1300" i="1" dirty="0">
                <a:solidFill>
                  <a:schemeClr val="bg1"/>
                </a:solidFill>
                <a:latin typeface="+mj-lt"/>
              </a:rPr>
              <a:t>Department of Industrial Engineering</a:t>
            </a:r>
          </a:p>
          <a:p>
            <a:pPr algn="ctr"/>
            <a:r>
              <a:rPr lang="en-US" altLang="it-IT" sz="1300" i="1" dirty="0">
                <a:solidFill>
                  <a:schemeClr val="bg1"/>
                </a:solidFill>
                <a:latin typeface="+mj-lt"/>
              </a:rPr>
              <a:t>University of Rome Tor Vergata</a:t>
            </a:r>
          </a:p>
          <a:p>
            <a:pPr algn="ctr"/>
            <a:r>
              <a:rPr lang="en-US" altLang="it-IT" sz="1300" i="1" dirty="0">
                <a:solidFill>
                  <a:schemeClr val="bg1"/>
                </a:solidFill>
                <a:latin typeface="+mj-lt"/>
              </a:rPr>
              <a:t>Via del </a:t>
            </a:r>
            <a:r>
              <a:rPr lang="en-US" altLang="it-IT" sz="1300" i="1" dirty="0" err="1">
                <a:solidFill>
                  <a:schemeClr val="bg1"/>
                </a:solidFill>
                <a:latin typeface="+mj-lt"/>
              </a:rPr>
              <a:t>Politecnico</a:t>
            </a:r>
            <a:r>
              <a:rPr lang="en-US" altLang="it-IT" sz="1300" i="1" dirty="0">
                <a:solidFill>
                  <a:schemeClr val="bg1"/>
                </a:solidFill>
                <a:latin typeface="+mj-lt"/>
              </a:rPr>
              <a:t>, 1 </a:t>
            </a:r>
          </a:p>
          <a:p>
            <a:pPr algn="ctr"/>
            <a:r>
              <a:rPr lang="en-US" altLang="it-IT" sz="1300" i="1" dirty="0">
                <a:solidFill>
                  <a:schemeClr val="bg1"/>
                </a:solidFill>
                <a:latin typeface="+mj-lt"/>
              </a:rPr>
              <a:t>00133 Rome, </a:t>
            </a:r>
            <a:r>
              <a:rPr lang="en-US" altLang="it-IT" sz="1300" i="1" dirty="0" smtClean="0">
                <a:solidFill>
                  <a:schemeClr val="bg1"/>
                </a:solidFill>
                <a:latin typeface="+mj-lt"/>
              </a:rPr>
              <a:t>Italy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u="sng" dirty="0" smtClean="0">
                <a:solidFill>
                  <a:schemeClr val="bg1"/>
                </a:solidFill>
              </a:rPr>
              <a:t>http://ingegneriaindustriale.uniroma2.it</a:t>
            </a:r>
          </a:p>
          <a:p>
            <a:pPr algn="ctr"/>
            <a:endParaRPr lang="en-US" altLang="it-IT" sz="1300" i="1" dirty="0" smtClean="0">
              <a:solidFill>
                <a:schemeClr val="bg1"/>
              </a:solidFill>
              <a:latin typeface="+mj-lt"/>
            </a:endParaRPr>
          </a:p>
          <a:p>
            <a:pPr algn="ctr"/>
            <a:endParaRPr lang="en-US" altLang="it-IT" sz="1300" i="1" dirty="0">
              <a:solidFill>
                <a:schemeClr val="bg1"/>
              </a:solidFill>
              <a:latin typeface="+mj-lt"/>
            </a:endParaRPr>
          </a:p>
          <a:p>
            <a:pPr algn="ctr"/>
            <a:endParaRPr lang="en-US" altLang="it-IT" sz="1300" dirty="0">
              <a:solidFill>
                <a:schemeClr val="bg1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I-esterni_4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-15766"/>
            <a:ext cx="6858000" cy="4570450"/>
          </a:xfrm>
          <a:prstGeom prst="rect">
            <a:avLst/>
          </a:prstGeom>
        </p:spPr>
      </p:pic>
      <p:pic>
        <p:nvPicPr>
          <p:cNvPr id="16" name="Immagine 15" descr="I-esterni_4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4652380"/>
            <a:ext cx="6858000" cy="4570450"/>
          </a:xfrm>
          <a:prstGeom prst="rect">
            <a:avLst/>
          </a:prstGeom>
        </p:spPr>
      </p:pic>
      <p:sp>
        <p:nvSpPr>
          <p:cNvPr id="8" name="Rectangle 14"/>
          <p:cNvSpPr>
            <a:spLocks noChangeArrowheads="1"/>
          </p:cNvSpPr>
          <p:nvPr userDrawn="1"/>
        </p:nvSpPr>
        <p:spPr bwMode="auto">
          <a:xfrm>
            <a:off x="1136563" y="4067944"/>
            <a:ext cx="5724000" cy="5076056"/>
          </a:xfrm>
          <a:prstGeom prst="rect">
            <a:avLst/>
          </a:prstGeom>
          <a:solidFill>
            <a:srgbClr val="20A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14" name="CasellaDiTesto 13"/>
          <p:cNvSpPr txBox="1"/>
          <p:nvPr userDrawn="1"/>
        </p:nvSpPr>
        <p:spPr>
          <a:xfrm>
            <a:off x="1432790" y="6172398"/>
            <a:ext cx="4779065" cy="913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200"/>
              </a:lnSpc>
            </a:pPr>
            <a:r>
              <a:rPr lang="it-IT" sz="4100" b="0" cap="small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Dipartimento di</a:t>
            </a:r>
          </a:p>
          <a:p>
            <a:pPr>
              <a:lnSpc>
                <a:spcPts val="3200"/>
              </a:lnSpc>
            </a:pPr>
            <a:r>
              <a:rPr lang="it-IT" sz="4100" b="0" cap="small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Ingegneria Industriale</a:t>
            </a:r>
            <a:endParaRPr lang="it-IT" sz="4100" b="0" cap="small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0" name="Connettore 1 19"/>
          <p:cNvCxnSpPr/>
          <p:nvPr userDrawn="1"/>
        </p:nvCxnSpPr>
        <p:spPr>
          <a:xfrm>
            <a:off x="1462196" y="7295116"/>
            <a:ext cx="4968000" cy="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 userDrawn="1"/>
        </p:nvSpPr>
        <p:spPr>
          <a:xfrm>
            <a:off x="1425968" y="7470664"/>
            <a:ext cx="3587329" cy="913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3000" b="0" cap="small" baseline="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</a:t>
            </a:r>
            <a:r>
              <a:rPr lang="it-IT" sz="3000" b="0" cap="small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</a:t>
            </a:r>
          </a:p>
          <a:p>
            <a:pPr>
              <a:lnSpc>
                <a:spcPts val="3200"/>
              </a:lnSpc>
            </a:pPr>
            <a:r>
              <a:rPr lang="it-IT" sz="3000" b="0" cap="small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Industrial </a:t>
            </a:r>
            <a:r>
              <a:rPr lang="en-US" sz="3000" b="0" cap="small" baseline="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Engineering</a:t>
            </a:r>
            <a:endParaRPr lang="en-US" sz="3000" b="0" cap="small" baseline="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2" name="Connettore 1 21"/>
          <p:cNvCxnSpPr/>
          <p:nvPr userDrawn="1"/>
        </p:nvCxnSpPr>
        <p:spPr>
          <a:xfrm>
            <a:off x="1462196" y="8548662"/>
            <a:ext cx="4968000" cy="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0" y="4540468"/>
            <a:ext cx="1476000" cy="108000"/>
          </a:xfrm>
          <a:prstGeom prst="rect">
            <a:avLst/>
          </a:prstGeom>
          <a:solidFill>
            <a:srgbClr val="24B2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13" name="Immagine 12" descr="logo3.gif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394888" y="4243492"/>
            <a:ext cx="1014837" cy="12084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CasellaDiTesto 14"/>
          <p:cNvSpPr txBox="1"/>
          <p:nvPr userDrawn="1"/>
        </p:nvSpPr>
        <p:spPr>
          <a:xfrm>
            <a:off x="2362524" y="4394332"/>
            <a:ext cx="2079480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200"/>
              </a:lnSpc>
            </a:pPr>
            <a:r>
              <a:rPr lang="it-IT" sz="1900" cap="small" spc="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Università </a:t>
            </a:r>
          </a:p>
          <a:p>
            <a:pPr>
              <a:lnSpc>
                <a:spcPts val="2200"/>
              </a:lnSpc>
            </a:pPr>
            <a:r>
              <a:rPr lang="it-IT" sz="1900" cap="small" spc="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degli Studi di Roma </a:t>
            </a:r>
          </a:p>
          <a:p>
            <a:pPr>
              <a:lnSpc>
                <a:spcPts val="2200"/>
              </a:lnSpc>
            </a:pPr>
            <a:r>
              <a:rPr lang="it-IT" sz="1900" cap="small" spc="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‘Tor Vergata’</a:t>
            </a:r>
            <a:endParaRPr lang="it-IT" sz="1900" cap="small" spc="0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CasellaDiTesto 25"/>
          <p:cNvSpPr txBox="1"/>
          <p:nvPr userDrawn="1"/>
        </p:nvSpPr>
        <p:spPr>
          <a:xfrm>
            <a:off x="1469022" y="8546248"/>
            <a:ext cx="3521157" cy="502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1600" b="0" cap="none" baseline="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http://ingegneriaindustriale.uniroma2.it</a:t>
            </a:r>
            <a:endParaRPr lang="en-US" sz="1600" b="0" cap="none" baseline="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73648" y="933246"/>
            <a:ext cx="6264696" cy="1334498"/>
          </a:xfrm>
        </p:spPr>
        <p:txBody>
          <a:bodyPr/>
          <a:lstStyle/>
          <a:p>
            <a:r>
              <a:rPr lang="it-IT" sz="2700" dirty="0" smtClean="0"/>
              <a:t>Technologies and Manufacturing </a:t>
            </a:r>
            <a:r>
              <a:rPr lang="en-US" sz="2700" dirty="0" smtClean="0"/>
              <a:t>Systems</a:t>
            </a:r>
            <a:r>
              <a:rPr lang="it-IT" sz="2750" dirty="0" smtClean="0"/>
              <a:t/>
            </a:r>
            <a:br>
              <a:rPr lang="it-IT" sz="2750" dirty="0" smtClean="0"/>
            </a:br>
            <a:r>
              <a:rPr lang="en-US" sz="2150" dirty="0" smtClean="0">
                <a:latin typeface="Calibri" pitchFamily="34" charset="0"/>
              </a:rPr>
              <a:t>Research</a:t>
            </a:r>
            <a:r>
              <a:rPr lang="it-IT" sz="2150" dirty="0" smtClean="0">
                <a:latin typeface="Calibri" pitchFamily="34" charset="0"/>
              </a:rPr>
              <a:t> Team</a:t>
            </a:r>
            <a:r>
              <a:rPr lang="it-IT" dirty="0" smtClean="0"/>
              <a:t>		</a:t>
            </a:r>
            <a:r>
              <a:rPr lang="it-IT" sz="1800" dirty="0" smtClean="0"/>
              <a:t>		 TSL-IND</a:t>
            </a:r>
            <a:br>
              <a:rPr lang="it-IT" sz="1800" dirty="0" smtClean="0"/>
            </a:br>
            <a:endParaRPr lang="en-US" sz="1300" i="1" dirty="0">
              <a:solidFill>
                <a:srgbClr val="20A088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224" y="2527688"/>
            <a:ext cx="1315077" cy="125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 descr="C:\000 - Lavori\08 - Vari scientifici\Dispiegamento Accettura\Test gamma\DSC08775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065" y="4753913"/>
            <a:ext cx="1480939" cy="110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029" y="3851922"/>
            <a:ext cx="1497972" cy="901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ttangolo 26"/>
          <p:cNvSpPr/>
          <p:nvPr/>
        </p:nvSpPr>
        <p:spPr>
          <a:xfrm>
            <a:off x="1715666" y="7300929"/>
            <a:ext cx="3933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it-IT" sz="12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r>
              <a:rPr lang="en-US" altLang="it-IT" sz="12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Prof. </a:t>
            </a:r>
            <a:r>
              <a:rPr lang="en-US" altLang="it-IT" sz="1200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Loredana</a:t>
            </a:r>
            <a:r>
              <a:rPr lang="en-US" altLang="it-IT" sz="12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Santo</a:t>
            </a:r>
          </a:p>
          <a:p>
            <a:r>
              <a:rPr lang="en-US" altLang="it-IT" sz="12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Tel. +</a:t>
            </a:r>
            <a:r>
              <a:rPr lang="en-US" altLang="it-IT" sz="1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39 06 7259 </a:t>
            </a:r>
            <a:r>
              <a:rPr lang="en-US" altLang="it-IT" sz="12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7165       </a:t>
            </a:r>
            <a:r>
              <a:rPr lang="en-US" altLang="it-IT" sz="1200" u="sng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loredana.santo@uniroma2.it</a:t>
            </a:r>
            <a:endParaRPr lang="en-US" altLang="it-IT" sz="1200" u="sng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696616" y="7173488"/>
            <a:ext cx="88056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i="1" dirty="0" smtClean="0">
                <a:solidFill>
                  <a:srgbClr val="006800"/>
                </a:solidFill>
                <a:latin typeface="+mj-lt"/>
              </a:rPr>
              <a:t>Contact</a:t>
            </a:r>
            <a:endParaRPr lang="en-US" sz="1700" b="1" i="1" dirty="0">
              <a:solidFill>
                <a:srgbClr val="006800"/>
              </a:solidFill>
              <a:latin typeface="+mj-lt"/>
            </a:endParaRPr>
          </a:p>
        </p:txBody>
      </p:sp>
      <p:pic>
        <p:nvPicPr>
          <p:cNvPr id="3" name="Immagine 1" descr="image00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70" y="7221440"/>
            <a:ext cx="828000" cy="89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ttangolo 15"/>
          <p:cNvSpPr/>
          <p:nvPr/>
        </p:nvSpPr>
        <p:spPr bwMode="auto">
          <a:xfrm>
            <a:off x="0" y="827330"/>
            <a:ext cx="2852936" cy="36000"/>
          </a:xfrm>
          <a:prstGeom prst="rect">
            <a:avLst/>
          </a:prstGeom>
          <a:solidFill>
            <a:srgbClr val="24B2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Segnaposto contenuto 2"/>
          <p:cNvSpPr>
            <a:spLocks noGrp="1"/>
          </p:cNvSpPr>
          <p:nvPr>
            <p:ph idx="1"/>
          </p:nvPr>
        </p:nvSpPr>
        <p:spPr>
          <a:xfrm>
            <a:off x="805480" y="2271252"/>
            <a:ext cx="4536204" cy="4271796"/>
          </a:xfrm>
        </p:spPr>
        <p:txBody>
          <a:bodyPr/>
          <a:lstStyle/>
          <a:p>
            <a:pPr indent="-247650"/>
            <a:r>
              <a:rPr lang="en-US" dirty="0" smtClean="0">
                <a:latin typeface="Calibri" pitchFamily="34" charset="0"/>
              </a:rPr>
              <a:t>Materials for space applications</a:t>
            </a:r>
          </a:p>
          <a:p>
            <a:pPr indent="-247650"/>
            <a:r>
              <a:rPr lang="en-US" dirty="0" smtClean="0">
                <a:latin typeface="Calibri" pitchFamily="34" charset="0"/>
              </a:rPr>
              <a:t>Composites and SMART materials</a:t>
            </a:r>
          </a:p>
          <a:p>
            <a:pPr marL="800100" lvl="1" indent="-342900">
              <a:tabLst>
                <a:tab pos="723900" algn="l"/>
              </a:tabLst>
            </a:pPr>
            <a:r>
              <a:rPr lang="en-US" dirty="0" smtClean="0">
                <a:latin typeface="Calibri" pitchFamily="34" charset="0"/>
              </a:rPr>
              <a:t>Shape memory foams and composites</a:t>
            </a:r>
          </a:p>
          <a:p>
            <a:pPr marL="800100" lvl="1" indent="-342900">
              <a:tabLst>
                <a:tab pos="723900" algn="l"/>
              </a:tabLst>
            </a:pPr>
            <a:r>
              <a:rPr lang="en-US" dirty="0" smtClean="0">
                <a:latin typeface="Calibri" pitchFamily="34" charset="0"/>
              </a:rPr>
              <a:t>Shielding materials</a:t>
            </a:r>
          </a:p>
          <a:p>
            <a:pPr indent="-247650"/>
            <a:r>
              <a:rPr lang="en-US" dirty="0" smtClean="0">
                <a:latin typeface="Calibri" pitchFamily="34" charset="0"/>
              </a:rPr>
              <a:t>Non-conventional processes and machining</a:t>
            </a:r>
          </a:p>
          <a:p>
            <a:pPr indent="-247650"/>
            <a:r>
              <a:rPr lang="en-US" dirty="0" smtClean="0">
                <a:latin typeface="Calibri" pitchFamily="34" charset="0"/>
              </a:rPr>
              <a:t>Polymer processing </a:t>
            </a:r>
          </a:p>
          <a:p>
            <a:pPr indent="-247650"/>
            <a:r>
              <a:rPr lang="en-US" dirty="0" smtClean="0">
                <a:latin typeface="Calibri" pitchFamily="34" charset="0"/>
              </a:rPr>
              <a:t>Manufacturing  process simulation</a:t>
            </a:r>
          </a:p>
          <a:p>
            <a:pPr indent="-247650"/>
            <a:r>
              <a:rPr lang="en-US" dirty="0" smtClean="0">
                <a:latin typeface="Calibri" pitchFamily="34" charset="0"/>
              </a:rPr>
              <a:t>Metal and polymer foams</a:t>
            </a:r>
          </a:p>
          <a:p>
            <a:pPr indent="-247650"/>
            <a:r>
              <a:rPr lang="en-US" dirty="0" smtClean="0">
                <a:latin typeface="Calibri" pitchFamily="34" charset="0"/>
              </a:rPr>
              <a:t>Materials characterization </a:t>
            </a:r>
          </a:p>
          <a:p>
            <a:pPr indent="-247650"/>
            <a:r>
              <a:rPr lang="en-US" dirty="0" smtClean="0">
                <a:latin typeface="Calibri" pitchFamily="34" charset="0"/>
              </a:rPr>
              <a:t>Materials recycling technologies and circular economy</a:t>
            </a:r>
          </a:p>
          <a:p>
            <a:pPr indent="-247650"/>
            <a:r>
              <a:rPr lang="en-US" dirty="0" smtClean="0">
                <a:latin typeface="Calibri" pitchFamily="34" charset="0"/>
              </a:rPr>
              <a:t>Aesthetic </a:t>
            </a:r>
            <a:r>
              <a:rPr lang="en-US" dirty="0" smtClean="0">
                <a:latin typeface="Calibri" pitchFamily="34" charset="0"/>
              </a:rPr>
              <a:t>technologies</a:t>
            </a:r>
          </a:p>
          <a:p>
            <a:pPr indent="-247650"/>
            <a:r>
              <a:rPr lang="en-US" dirty="0" smtClean="0">
                <a:latin typeface="Calibri" pitchFamily="34" charset="0"/>
              </a:rPr>
              <a:t>Industrial Sustainability</a:t>
            </a:r>
            <a:endParaRPr lang="en-US" dirty="0" smtClean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917667" y="1873690"/>
            <a:ext cx="20142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>
                <a:solidFill>
                  <a:srgbClr val="20A088"/>
                </a:solidFill>
                <a:latin typeface="+mj-lt"/>
              </a:rPr>
              <a:t>Research</a:t>
            </a:r>
            <a:r>
              <a:rPr lang="it-IT" sz="2200" b="1" i="1" dirty="0" smtClean="0">
                <a:solidFill>
                  <a:srgbClr val="20A088"/>
                </a:solidFill>
                <a:latin typeface="+mj-lt"/>
              </a:rPr>
              <a:t> </a:t>
            </a:r>
            <a:r>
              <a:rPr lang="en-US" sz="2200" b="1" i="1" dirty="0" smtClean="0">
                <a:solidFill>
                  <a:srgbClr val="20A088"/>
                </a:solidFill>
                <a:latin typeface="+mj-lt"/>
              </a:rPr>
              <a:t>Topics</a:t>
            </a:r>
            <a:endParaRPr lang="it-IT" sz="2200" b="1" dirty="0">
              <a:latin typeface="+mj-lt"/>
            </a:endParaRPr>
          </a:p>
        </p:txBody>
      </p:sp>
      <p:pic>
        <p:nvPicPr>
          <p:cNvPr id="18" name="Picture 3" descr="C:\000 - Lavori\01 - Aziende\Piaggio\Progetto Detech\Foto\DSC0852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216" y="6591880"/>
            <a:ext cx="1483277" cy="138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0" t="16432" r="15852"/>
          <a:stretch>
            <a:fillRect/>
          </a:stretch>
        </p:blipFill>
        <p:spPr bwMode="auto">
          <a:xfrm>
            <a:off x="5373216" y="5912551"/>
            <a:ext cx="1484783" cy="70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magine 19" descr="targa_LIF.jpg"/>
          <p:cNvPicPr>
            <a:picLocks noChangeAspect="1"/>
          </p:cNvPicPr>
          <p:nvPr/>
        </p:nvPicPr>
        <p:blipFill>
          <a:blip r:embed="rId8" cstate="print"/>
          <a:srcRect l="58400" t="54593" r="23750" b="13254"/>
          <a:stretch>
            <a:fillRect/>
          </a:stretch>
        </p:blipFill>
        <p:spPr>
          <a:xfrm>
            <a:off x="5557708" y="1928650"/>
            <a:ext cx="1080120" cy="444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pienza">
  <a:themeElements>
    <a:clrScheme name="">
      <a:dk1>
        <a:srgbClr val="822433"/>
      </a:dk1>
      <a:lt1>
        <a:srgbClr val="FFFFFF"/>
      </a:lt1>
      <a:dk2>
        <a:srgbClr val="822433"/>
      </a:dk2>
      <a:lt2>
        <a:srgbClr val="808080"/>
      </a:lt2>
      <a:accent1>
        <a:srgbClr val="BBE0E3"/>
      </a:accent1>
      <a:accent2>
        <a:srgbClr val="FFFF00"/>
      </a:accent2>
      <a:accent3>
        <a:srgbClr val="FFFFFF"/>
      </a:accent3>
      <a:accent4>
        <a:srgbClr val="6E1D2A"/>
      </a:accent4>
      <a:accent5>
        <a:srgbClr val="DAEDEF"/>
      </a:accent5>
      <a:accent6>
        <a:srgbClr val="E7E700"/>
      </a:accent6>
      <a:hlink>
        <a:srgbClr val="0000FF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la sapienza 1">
        <a:dk1>
          <a:srgbClr val="000000"/>
        </a:dk1>
        <a:lt1>
          <a:srgbClr val="FFFFFF"/>
        </a:lt1>
        <a:dk2>
          <a:srgbClr val="FFFFFF"/>
        </a:dk2>
        <a:lt2>
          <a:srgbClr val="2D2015"/>
        </a:lt2>
        <a:accent1>
          <a:srgbClr val="7C7C7C"/>
        </a:accent1>
        <a:accent2>
          <a:srgbClr val="FFFF7E"/>
        </a:accent2>
        <a:accent3>
          <a:srgbClr val="FFFFFF"/>
        </a:accent3>
        <a:accent4>
          <a:srgbClr val="000000"/>
        </a:accent4>
        <a:accent5>
          <a:srgbClr val="BFBFBF"/>
        </a:accent5>
        <a:accent6>
          <a:srgbClr val="E7E772"/>
        </a:accent6>
        <a:hlink>
          <a:srgbClr val="066778"/>
        </a:hlink>
        <a:folHlink>
          <a:srgbClr val="8300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2BE46AF1169D34FAA5854377A522076" ma:contentTypeVersion="11" ma:contentTypeDescription="Creare un nuovo documento." ma:contentTypeScope="" ma:versionID="a5583798465b9e07775a2435c3d82d99">
  <xsd:schema xmlns:xsd="http://www.w3.org/2001/XMLSchema" xmlns:xs="http://www.w3.org/2001/XMLSchema" xmlns:p="http://schemas.microsoft.com/office/2006/metadata/properties" xmlns:ns2="a9c792e9-113f-4297-94e5-b94a806ecc39" targetNamespace="http://schemas.microsoft.com/office/2006/metadata/properties" ma:root="true" ma:fieldsID="d39c678efe16fdfede35700e8ed1d4a2" ns2:_="">
    <xsd:import namespace="a9c792e9-113f-4297-94e5-b94a806ecc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c792e9-113f-4297-94e5-b94a806ecc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7D9D83E-7D67-43E4-902C-09E38F6D83A6}"/>
</file>

<file path=customXml/itemProps2.xml><?xml version="1.0" encoding="utf-8"?>
<ds:datastoreItem xmlns:ds="http://schemas.openxmlformats.org/officeDocument/2006/customXml" ds:itemID="{9D711521-5821-4144-BBE4-88295610AFCA}"/>
</file>

<file path=customXml/itemProps3.xml><?xml version="1.0" encoding="utf-8"?>
<ds:datastoreItem xmlns:ds="http://schemas.openxmlformats.org/officeDocument/2006/customXml" ds:itemID="{8E0F6F87-D34E-4870-BD42-D24D8A1CA4CD}"/>
</file>

<file path=docProps/app.xml><?xml version="1.0" encoding="utf-8"?>
<Properties xmlns="http://schemas.openxmlformats.org/officeDocument/2006/extended-properties" xmlns:vt="http://schemas.openxmlformats.org/officeDocument/2006/docPropsVTypes">
  <Template>Sapienza</Template>
  <TotalTime>3076</TotalTime>
  <Words>59</Words>
  <Application>Microsoft Office PowerPoint</Application>
  <PresentationFormat>On-screen Show (4:3)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ＭＳ Ｐゴシック</vt:lpstr>
      <vt:lpstr>Arial</vt:lpstr>
      <vt:lpstr>Calibri</vt:lpstr>
      <vt:lpstr>Cambria</vt:lpstr>
      <vt:lpstr>Wingdings</vt:lpstr>
      <vt:lpstr>Sapienza</vt:lpstr>
      <vt:lpstr>Personalizza struttura</vt:lpstr>
      <vt:lpstr>2_Personalizza struttura</vt:lpstr>
      <vt:lpstr>1_Personalizza struttura</vt:lpstr>
      <vt:lpstr>Technologies and Manufacturing Systems Research Team     TSL-IND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ADMIN</dc:creator>
  <cp:lastModifiedBy>Loredana</cp:lastModifiedBy>
  <cp:revision>103</cp:revision>
  <cp:lastPrinted>2016-11-24T16:31:24Z</cp:lastPrinted>
  <dcterms:created xsi:type="dcterms:W3CDTF">2016-10-04T08:22:06Z</dcterms:created>
  <dcterms:modified xsi:type="dcterms:W3CDTF">2021-02-09T11:08:54Z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0x010100C2BE46AF1169D34FAA5854377A522076</vt:lpwstr>
  </property>
</Properties>
</file>