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6858000" cy="9144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008F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008F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008F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388095"/>
            <a:ext cx="836930" cy="756285"/>
          </a:xfrm>
          <a:custGeom>
            <a:avLst/>
            <a:gdLst/>
            <a:ahLst/>
            <a:cxnLst/>
            <a:rect l="l" t="t" r="r" b="b"/>
            <a:pathLst>
              <a:path w="836930" h="756284">
                <a:moveTo>
                  <a:pt x="0" y="755903"/>
                </a:moveTo>
                <a:lnTo>
                  <a:pt x="836676" y="755903"/>
                </a:lnTo>
                <a:lnTo>
                  <a:pt x="836676" y="0"/>
                </a:lnTo>
                <a:lnTo>
                  <a:pt x="0" y="0"/>
                </a:lnTo>
                <a:lnTo>
                  <a:pt x="0" y="755903"/>
                </a:lnTo>
                <a:close/>
              </a:path>
            </a:pathLst>
          </a:custGeom>
          <a:solidFill>
            <a:srgbClr val="23B1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5396483" y="171784"/>
            <a:ext cx="100583" cy="1229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5391911" y="106679"/>
            <a:ext cx="804672" cy="304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042659" y="106679"/>
            <a:ext cx="326136" cy="304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5277611" y="257555"/>
            <a:ext cx="260603" cy="37337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5332475" y="297179"/>
            <a:ext cx="755903" cy="3048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5913119" y="257555"/>
            <a:ext cx="300227" cy="3733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007607" y="297179"/>
            <a:ext cx="827532" cy="3048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77316" y="945260"/>
            <a:ext cx="5674359" cy="436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rgbClr val="008F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jpg"/><Relationship Id="rId7" Type="http://schemas.openxmlformats.org/officeDocument/2006/relationships/image" Target="../media/image13.jpg"/><Relationship Id="rId8" Type="http://schemas.openxmlformats.org/officeDocument/2006/relationships/image" Target="../media/image14.jp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hyperlink" Target="http://www.qepresearch.it/" TargetMode="External"/><Relationship Id="rId12" Type="http://schemas.openxmlformats.org/officeDocument/2006/relationships/image" Target="../media/image17.png"/><Relationship Id="rId13" Type="http://schemas.openxmlformats.org/officeDocument/2006/relationships/image" Target="../media/image18.jpg"/><Relationship Id="rId14" Type="http://schemas.openxmlformats.org/officeDocument/2006/relationships/image" Target="../media/image19.jpg"/><Relationship Id="rId15" Type="http://schemas.openxmlformats.org/officeDocument/2006/relationships/image" Target="../media/image2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71338" y="98805"/>
            <a:ext cx="1383665" cy="4140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530"/>
              </a:lnSpc>
              <a:spcBef>
                <a:spcPts val="95"/>
              </a:spcBef>
            </a:pPr>
            <a:r>
              <a:rPr dirty="0" sz="1300" spc="-180">
                <a:solidFill>
                  <a:srgbClr val="008F00"/>
                </a:solidFill>
                <a:latin typeface="Arial"/>
                <a:cs typeface="Arial"/>
              </a:rPr>
              <a:t>D</a:t>
            </a:r>
            <a:r>
              <a:rPr dirty="0" sz="1050" spc="-180">
                <a:solidFill>
                  <a:srgbClr val="008F00"/>
                </a:solidFill>
                <a:latin typeface="Arial"/>
                <a:cs typeface="Arial"/>
              </a:rPr>
              <a:t>EPARTMENT</a:t>
            </a:r>
            <a:r>
              <a:rPr dirty="0" sz="1050" spc="-85">
                <a:solidFill>
                  <a:srgbClr val="008F00"/>
                </a:solidFill>
                <a:latin typeface="Arial"/>
                <a:cs typeface="Arial"/>
              </a:rPr>
              <a:t> </a:t>
            </a:r>
            <a:r>
              <a:rPr dirty="0" sz="1050" spc="-180">
                <a:solidFill>
                  <a:srgbClr val="008F00"/>
                </a:solidFill>
                <a:latin typeface="Arial"/>
                <a:cs typeface="Arial"/>
              </a:rPr>
              <a:t>OF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dirty="0" sz="1300" spc="-155">
                <a:solidFill>
                  <a:srgbClr val="008F00"/>
                </a:solidFill>
                <a:latin typeface="Arial"/>
                <a:cs typeface="Arial"/>
              </a:rPr>
              <a:t>I</a:t>
            </a:r>
            <a:r>
              <a:rPr dirty="0" sz="1050" spc="-155">
                <a:solidFill>
                  <a:srgbClr val="008F00"/>
                </a:solidFill>
                <a:latin typeface="Arial"/>
                <a:cs typeface="Arial"/>
              </a:rPr>
              <a:t>NDUSTRIAL</a:t>
            </a:r>
            <a:r>
              <a:rPr dirty="0" sz="1050" spc="-135">
                <a:solidFill>
                  <a:srgbClr val="008F00"/>
                </a:solidFill>
                <a:latin typeface="Arial"/>
                <a:cs typeface="Arial"/>
              </a:rPr>
              <a:t> </a:t>
            </a:r>
            <a:r>
              <a:rPr dirty="0" sz="1300" spc="-170">
                <a:solidFill>
                  <a:srgbClr val="008F00"/>
                </a:solidFill>
                <a:latin typeface="Arial"/>
                <a:cs typeface="Arial"/>
              </a:rPr>
              <a:t>E</a:t>
            </a:r>
            <a:r>
              <a:rPr dirty="0" sz="1050" spc="-170">
                <a:solidFill>
                  <a:srgbClr val="008F00"/>
                </a:solidFill>
                <a:latin typeface="Arial"/>
                <a:cs typeface="Arial"/>
              </a:rPr>
              <a:t>NGINEERING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6675" y="8173211"/>
            <a:ext cx="6021705" cy="970915"/>
          </a:xfrm>
          <a:prstGeom prst="rect">
            <a:avLst/>
          </a:prstGeom>
          <a:solidFill>
            <a:srgbClr val="1F9F87"/>
          </a:solidFill>
        </p:spPr>
        <p:txBody>
          <a:bodyPr wrap="square" lIns="0" tIns="66675" rIns="0" bIns="0" rtlCol="0" vert="horz">
            <a:spAutoFit/>
          </a:bodyPr>
          <a:lstStyle/>
          <a:p>
            <a:pPr algn="r" marL="3739515" marR="200660" indent="-408940">
              <a:lnSpc>
                <a:spcPct val="100000"/>
              </a:lnSpc>
              <a:spcBef>
                <a:spcPts val="525"/>
              </a:spcBef>
            </a:pPr>
            <a:r>
              <a:rPr dirty="0" sz="1300" spc="-45" i="1">
                <a:solidFill>
                  <a:srgbClr val="FFFFFF"/>
                </a:solidFill>
                <a:latin typeface="Arial"/>
                <a:cs typeface="Arial"/>
              </a:rPr>
              <a:t>Department </a:t>
            </a:r>
            <a:r>
              <a:rPr dirty="0" sz="1300" spc="-20" i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300" spc="-9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-35" i="1">
                <a:solidFill>
                  <a:srgbClr val="FFFFFF"/>
                </a:solidFill>
                <a:latin typeface="Arial"/>
                <a:cs typeface="Arial"/>
              </a:rPr>
              <a:t>Industrial</a:t>
            </a:r>
            <a:r>
              <a:rPr dirty="0" sz="1300" spc="-10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-65" i="1">
                <a:solidFill>
                  <a:srgbClr val="FFFFFF"/>
                </a:solidFill>
                <a:latin typeface="Arial"/>
                <a:cs typeface="Arial"/>
              </a:rPr>
              <a:t>Engineering </a:t>
            </a:r>
            <a:r>
              <a:rPr dirty="0" sz="1300" spc="-3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-50" i="1">
                <a:solidFill>
                  <a:srgbClr val="FFFFFF"/>
                </a:solidFill>
                <a:latin typeface="Arial"/>
                <a:cs typeface="Arial"/>
              </a:rPr>
              <a:t>University </a:t>
            </a:r>
            <a:r>
              <a:rPr dirty="0" sz="1300" spc="-20" i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1300" spc="-125" i="1">
                <a:solidFill>
                  <a:srgbClr val="FFFFFF"/>
                </a:solidFill>
                <a:latin typeface="Arial"/>
                <a:cs typeface="Arial"/>
              </a:rPr>
              <a:t>Rome </a:t>
            </a:r>
            <a:r>
              <a:rPr dirty="0" sz="1300" spc="-110" i="1">
                <a:solidFill>
                  <a:srgbClr val="FFFFFF"/>
                </a:solidFill>
                <a:latin typeface="Arial"/>
                <a:cs typeface="Arial"/>
              </a:rPr>
              <a:t>Tor</a:t>
            </a:r>
            <a:r>
              <a:rPr dirty="0" sz="1300" spc="-4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-60" i="1">
                <a:solidFill>
                  <a:srgbClr val="FFFFFF"/>
                </a:solidFill>
                <a:latin typeface="Arial"/>
                <a:cs typeface="Arial"/>
              </a:rPr>
              <a:t>Vergata</a:t>
            </a:r>
            <a:endParaRPr sz="1300">
              <a:latin typeface="Arial"/>
              <a:cs typeface="Arial"/>
            </a:endParaRPr>
          </a:p>
          <a:p>
            <a:pPr algn="r" marL="4606290" marR="198120" indent="-163195">
              <a:lnSpc>
                <a:spcPct val="100000"/>
              </a:lnSpc>
            </a:pPr>
            <a:r>
              <a:rPr dirty="0" sz="1300" spc="-65" i="1">
                <a:solidFill>
                  <a:srgbClr val="FFFFFF"/>
                </a:solidFill>
                <a:latin typeface="Arial"/>
                <a:cs typeface="Arial"/>
              </a:rPr>
              <a:t>Via </a:t>
            </a:r>
            <a:r>
              <a:rPr dirty="0" sz="1300" spc="-50" i="1">
                <a:solidFill>
                  <a:srgbClr val="FFFFFF"/>
                </a:solidFill>
                <a:latin typeface="Arial"/>
                <a:cs typeface="Arial"/>
              </a:rPr>
              <a:t>del</a:t>
            </a:r>
            <a:r>
              <a:rPr dirty="0" sz="1300" spc="-12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-60" i="1">
                <a:solidFill>
                  <a:srgbClr val="FFFFFF"/>
                </a:solidFill>
                <a:latin typeface="Arial"/>
                <a:cs typeface="Arial"/>
              </a:rPr>
              <a:t>Politecnico,</a:t>
            </a:r>
            <a:r>
              <a:rPr dirty="0" sz="1300" spc="-9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-70" i="1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dirty="0" sz="1300" spc="-3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-65" i="1">
                <a:solidFill>
                  <a:srgbClr val="FFFFFF"/>
                </a:solidFill>
                <a:latin typeface="Arial"/>
                <a:cs typeface="Arial"/>
              </a:rPr>
              <a:t>00133 </a:t>
            </a:r>
            <a:r>
              <a:rPr dirty="0" sz="1300" spc="-110" i="1">
                <a:solidFill>
                  <a:srgbClr val="FFFFFF"/>
                </a:solidFill>
                <a:latin typeface="Arial"/>
                <a:cs typeface="Arial"/>
              </a:rPr>
              <a:t>Rome,</a:t>
            </a:r>
            <a:r>
              <a:rPr dirty="0" sz="1300" spc="-12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-20" i="1">
                <a:solidFill>
                  <a:srgbClr val="FFFFFF"/>
                </a:solidFill>
                <a:latin typeface="Arial"/>
                <a:cs typeface="Arial"/>
              </a:rPr>
              <a:t>Italy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813816"/>
            <a:ext cx="2867025" cy="7526020"/>
            <a:chOff x="0" y="813816"/>
            <a:chExt cx="2867025" cy="7526020"/>
          </a:xfrm>
        </p:grpSpPr>
        <p:sp>
          <p:nvSpPr>
            <p:cNvPr id="5" name="object 5"/>
            <p:cNvSpPr/>
            <p:nvPr/>
          </p:nvSpPr>
          <p:spPr>
            <a:xfrm>
              <a:off x="0" y="3130295"/>
              <a:ext cx="752856" cy="102565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4151375"/>
              <a:ext cx="774192" cy="52425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4695444"/>
              <a:ext cx="774192" cy="364388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1299972"/>
              <a:ext cx="765047" cy="113690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0" y="2439923"/>
              <a:ext cx="757428" cy="71170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0" y="821436"/>
              <a:ext cx="765047" cy="52882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0" y="813816"/>
              <a:ext cx="2867025" cy="47625"/>
            </a:xfrm>
            <a:custGeom>
              <a:avLst/>
              <a:gdLst/>
              <a:ahLst/>
              <a:cxnLst/>
              <a:rect l="l" t="t" r="r" b="b"/>
              <a:pathLst>
                <a:path w="2867025" h="47625">
                  <a:moveTo>
                    <a:pt x="2866644" y="0"/>
                  </a:moveTo>
                  <a:lnTo>
                    <a:pt x="0" y="0"/>
                  </a:lnTo>
                  <a:lnTo>
                    <a:pt x="0" y="47244"/>
                  </a:lnTo>
                  <a:lnTo>
                    <a:pt x="2866644" y="47244"/>
                  </a:lnTo>
                  <a:lnTo>
                    <a:pt x="2866644" y="0"/>
                  </a:lnTo>
                  <a:close/>
                </a:path>
              </a:pathLst>
            </a:custGeom>
            <a:solidFill>
              <a:srgbClr val="23B19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64108" y="7254329"/>
              <a:ext cx="827531" cy="80915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4687823" y="0"/>
            <a:ext cx="707390" cy="822960"/>
            <a:chOff x="4687823" y="0"/>
            <a:chExt cx="707390" cy="822960"/>
          </a:xfrm>
        </p:grpSpPr>
        <p:sp>
          <p:nvSpPr>
            <p:cNvPr id="14" name="object 14"/>
            <p:cNvSpPr/>
            <p:nvPr/>
          </p:nvSpPr>
          <p:spPr>
            <a:xfrm>
              <a:off x="4687823" y="0"/>
              <a:ext cx="707136" cy="82295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4741163" y="15240"/>
              <a:ext cx="600456" cy="7162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3294529" y="7691755"/>
            <a:ext cx="1575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404040"/>
                </a:solidFill>
                <a:latin typeface="Arial"/>
                <a:cs typeface="Arial"/>
              </a:rPr>
              <a:t>Mobile </a:t>
            </a:r>
            <a:r>
              <a:rPr dirty="0" sz="1200" spc="-75">
                <a:solidFill>
                  <a:srgbClr val="404040"/>
                </a:solidFill>
                <a:latin typeface="Arial"/>
                <a:cs typeface="Arial"/>
              </a:rPr>
              <a:t>+39</a:t>
            </a:r>
            <a:r>
              <a:rPr dirty="0" sz="1200" spc="-21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200" spc="-60">
                <a:solidFill>
                  <a:srgbClr val="404040"/>
                </a:solidFill>
                <a:latin typeface="Arial"/>
                <a:cs typeface="Arial"/>
              </a:rPr>
              <a:t>3204257014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94764" y="7874914"/>
            <a:ext cx="28841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spc="-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gaudio@ing.uniroma2.it;</a:t>
            </a:r>
            <a:r>
              <a:rPr dirty="0" u="sng" sz="1200" spc="16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spc="-4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  <a:hlinkClick r:id="rId11"/>
              </a:rPr>
              <a:t>www.qepresearch.it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75841" y="7153848"/>
            <a:ext cx="1397635" cy="74676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700" spc="-135" b="1" i="1">
                <a:solidFill>
                  <a:srgbClr val="006800"/>
                </a:solidFill>
                <a:latin typeface="Arial-BoldItalicMT"/>
                <a:cs typeface="Arial-BoldItalicMT"/>
              </a:rPr>
              <a:t>Contact</a:t>
            </a:r>
            <a:endParaRPr sz="1700">
              <a:latin typeface="Arial-BoldItalicMT"/>
              <a:cs typeface="Arial-BoldItalicMT"/>
            </a:endParaRPr>
          </a:p>
          <a:p>
            <a:pPr marL="31115" marR="5080">
              <a:lnSpc>
                <a:spcPct val="100000"/>
              </a:lnSpc>
              <a:spcBef>
                <a:spcPts val="310"/>
              </a:spcBef>
            </a:pPr>
            <a:r>
              <a:rPr dirty="0" sz="1200" spc="-60">
                <a:solidFill>
                  <a:srgbClr val="404040"/>
                </a:solidFill>
                <a:latin typeface="Arial"/>
                <a:cs typeface="Arial"/>
              </a:rPr>
              <a:t>Prof. </a:t>
            </a:r>
            <a:r>
              <a:rPr dirty="0" sz="1200" spc="-85">
                <a:solidFill>
                  <a:srgbClr val="404040"/>
                </a:solidFill>
                <a:latin typeface="Arial"/>
                <a:cs typeface="Arial"/>
              </a:rPr>
              <a:t>Pasquale </a:t>
            </a:r>
            <a:r>
              <a:rPr dirty="0" sz="1200" spc="-65">
                <a:solidFill>
                  <a:srgbClr val="404040"/>
                </a:solidFill>
                <a:latin typeface="Arial"/>
                <a:cs typeface="Arial"/>
              </a:rPr>
              <a:t>Gaudio  </a:t>
            </a:r>
            <a:r>
              <a:rPr dirty="0" sz="1200" spc="-90">
                <a:solidFill>
                  <a:srgbClr val="404040"/>
                </a:solidFill>
                <a:latin typeface="Arial"/>
                <a:cs typeface="Arial"/>
              </a:rPr>
              <a:t>Tel. </a:t>
            </a:r>
            <a:r>
              <a:rPr dirty="0" sz="1200" spc="-75">
                <a:solidFill>
                  <a:srgbClr val="404040"/>
                </a:solidFill>
                <a:latin typeface="Arial"/>
                <a:cs typeface="Arial"/>
              </a:rPr>
              <a:t>+39 </a:t>
            </a:r>
            <a:r>
              <a:rPr dirty="0" sz="1200" spc="-60">
                <a:solidFill>
                  <a:srgbClr val="404040"/>
                </a:solidFill>
                <a:latin typeface="Arial"/>
                <a:cs typeface="Arial"/>
              </a:rPr>
              <a:t>06 72597209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80"/>
              <a:t>Quantum </a:t>
            </a:r>
            <a:r>
              <a:rPr dirty="0" spc="-204"/>
              <a:t>Electronic </a:t>
            </a:r>
            <a:r>
              <a:rPr dirty="0" spc="-190"/>
              <a:t>and </a:t>
            </a:r>
            <a:r>
              <a:rPr dirty="0" spc="-245"/>
              <a:t>Plasma</a:t>
            </a:r>
            <a:r>
              <a:rPr dirty="0" spc="25"/>
              <a:t> </a:t>
            </a:r>
            <a:r>
              <a:rPr dirty="0" spc="-310"/>
              <a:t>Physics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877316" y="1222005"/>
            <a:ext cx="4163060" cy="5523230"/>
          </a:xfrm>
          <a:prstGeom prst="rect">
            <a:avLst/>
          </a:prstGeom>
        </p:spPr>
        <p:txBody>
          <a:bodyPr wrap="square" lIns="0" tIns="180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dirty="0" sz="2150" spc="-200" b="1">
                <a:solidFill>
                  <a:srgbClr val="008F00"/>
                </a:solidFill>
                <a:latin typeface="Arial"/>
                <a:cs typeface="Arial"/>
              </a:rPr>
              <a:t>Research</a:t>
            </a:r>
            <a:r>
              <a:rPr dirty="0" sz="2150" spc="-85" b="1">
                <a:solidFill>
                  <a:srgbClr val="008F00"/>
                </a:solidFill>
                <a:latin typeface="Arial"/>
                <a:cs typeface="Arial"/>
              </a:rPr>
              <a:t> </a:t>
            </a:r>
            <a:r>
              <a:rPr dirty="0" sz="2150" spc="-175" b="1">
                <a:solidFill>
                  <a:srgbClr val="008F00"/>
                </a:solidFill>
                <a:latin typeface="Arial"/>
                <a:cs typeface="Arial"/>
              </a:rPr>
              <a:t>Team</a:t>
            </a:r>
            <a:endParaRPr sz="2150">
              <a:latin typeface="Arial"/>
              <a:cs typeface="Arial"/>
            </a:endParaRPr>
          </a:p>
          <a:p>
            <a:pPr marL="100330">
              <a:lnSpc>
                <a:spcPct val="100000"/>
              </a:lnSpc>
              <a:spcBef>
                <a:spcPts val="1355"/>
              </a:spcBef>
            </a:pPr>
            <a:r>
              <a:rPr dirty="0" sz="2200" spc="-215" b="1" i="1">
                <a:solidFill>
                  <a:srgbClr val="1F9F87"/>
                </a:solidFill>
                <a:latin typeface="Arial-BoldItalicMT"/>
                <a:cs typeface="Arial-BoldItalicMT"/>
              </a:rPr>
              <a:t>Research</a:t>
            </a:r>
            <a:r>
              <a:rPr dirty="0" sz="2200" spc="-114" b="1" i="1">
                <a:solidFill>
                  <a:srgbClr val="1F9F87"/>
                </a:solidFill>
                <a:latin typeface="Arial-BoldItalicMT"/>
                <a:cs typeface="Arial-BoldItalicMT"/>
              </a:rPr>
              <a:t> </a:t>
            </a:r>
            <a:r>
              <a:rPr dirty="0" sz="2200" spc="-260" b="1" i="1">
                <a:solidFill>
                  <a:srgbClr val="1F9F87"/>
                </a:solidFill>
                <a:latin typeface="Arial-BoldItalicMT"/>
                <a:cs typeface="Arial-BoldItalicMT"/>
              </a:rPr>
              <a:t>Topics</a:t>
            </a:r>
            <a:endParaRPr sz="2200">
              <a:latin typeface="Arial-BoldItalicMT"/>
              <a:cs typeface="Arial-BoldItalicMT"/>
            </a:endParaRPr>
          </a:p>
          <a:p>
            <a:pPr marL="346710" marR="861694" indent="-247015">
              <a:lnSpc>
                <a:spcPct val="100000"/>
              </a:lnSpc>
              <a:spcBef>
                <a:spcPts val="775"/>
              </a:spcBef>
              <a:buClr>
                <a:srgbClr val="1F9F87"/>
              </a:buClr>
              <a:buFont typeface="Wingdings"/>
              <a:buChar char=""/>
              <a:tabLst>
                <a:tab pos="347345" algn="l"/>
              </a:tabLst>
            </a:pPr>
            <a:r>
              <a:rPr dirty="0" sz="1800" spc="-135">
                <a:latin typeface="Arial"/>
                <a:cs typeface="Arial"/>
              </a:rPr>
              <a:t>Laser </a:t>
            </a:r>
            <a:r>
              <a:rPr dirty="0" sz="1800" spc="-125">
                <a:latin typeface="Arial"/>
                <a:cs typeface="Arial"/>
              </a:rPr>
              <a:t>System </a:t>
            </a:r>
            <a:r>
              <a:rPr dirty="0" sz="1800" spc="5">
                <a:latin typeface="Arial"/>
                <a:cs typeface="Arial"/>
              </a:rPr>
              <a:t>for </a:t>
            </a:r>
            <a:r>
              <a:rPr dirty="0" sz="1800" spc="-65">
                <a:latin typeface="Arial"/>
                <a:cs typeface="Arial"/>
              </a:rPr>
              <a:t>Environmental  </a:t>
            </a:r>
            <a:r>
              <a:rPr dirty="0" sz="1800" spc="-35">
                <a:latin typeface="Arial"/>
                <a:cs typeface="Arial"/>
              </a:rPr>
              <a:t>monitoring</a:t>
            </a:r>
            <a:endParaRPr sz="1800">
              <a:latin typeface="Arial"/>
              <a:cs typeface="Arial"/>
            </a:endParaRPr>
          </a:p>
          <a:p>
            <a:pPr lvl="1" marL="829944" marR="5080" indent="-368935">
              <a:lnSpc>
                <a:spcPct val="120000"/>
              </a:lnSpc>
              <a:spcBef>
                <a:spcPts val="20"/>
              </a:spcBef>
              <a:buClr>
                <a:srgbClr val="008F00"/>
              </a:buClr>
              <a:buChar char="•"/>
              <a:tabLst>
                <a:tab pos="803910" algn="l"/>
                <a:tab pos="804545" algn="l"/>
              </a:tabLst>
            </a:pPr>
            <a:r>
              <a:rPr dirty="0" sz="1600" spc="-85">
                <a:latin typeface="Arial"/>
                <a:cs typeface="Arial"/>
              </a:rPr>
              <a:t>Develop </a:t>
            </a:r>
            <a:r>
              <a:rPr dirty="0" sz="1600" spc="-10">
                <a:latin typeface="Arial"/>
                <a:cs typeface="Arial"/>
              </a:rPr>
              <a:t>of </a:t>
            </a:r>
            <a:r>
              <a:rPr dirty="0" sz="1600" spc="-125">
                <a:latin typeface="Arial"/>
                <a:cs typeface="Arial"/>
              </a:rPr>
              <a:t>Laser </a:t>
            </a:r>
            <a:r>
              <a:rPr dirty="0" sz="1600" spc="-105">
                <a:latin typeface="Arial"/>
                <a:cs typeface="Arial"/>
              </a:rPr>
              <a:t>based </a:t>
            </a:r>
            <a:r>
              <a:rPr dirty="0" sz="1600" spc="-55">
                <a:latin typeface="Arial"/>
                <a:cs typeface="Arial"/>
              </a:rPr>
              <a:t>on </a:t>
            </a:r>
            <a:r>
              <a:rPr dirty="0" sz="1600" spc="-75">
                <a:latin typeface="Arial"/>
                <a:cs typeface="Arial"/>
              </a:rPr>
              <a:t>Lidar </a:t>
            </a:r>
            <a:r>
              <a:rPr dirty="0" sz="1600" spc="-80">
                <a:latin typeface="Arial"/>
                <a:cs typeface="Arial"/>
              </a:rPr>
              <a:t>and </a:t>
            </a:r>
            <a:r>
              <a:rPr dirty="0" sz="1600" spc="-70">
                <a:latin typeface="Arial"/>
                <a:cs typeface="Arial"/>
              </a:rPr>
              <a:t>Dial  </a:t>
            </a:r>
            <a:r>
              <a:rPr dirty="0" sz="1600" spc="-65">
                <a:latin typeface="Arial"/>
                <a:cs typeface="Arial"/>
              </a:rPr>
              <a:t>technologies</a:t>
            </a:r>
            <a:endParaRPr sz="1600">
              <a:latin typeface="Arial"/>
              <a:cs typeface="Arial"/>
            </a:endParaRPr>
          </a:p>
          <a:p>
            <a:pPr lvl="1" marL="747395" indent="-287020">
              <a:lnSpc>
                <a:spcPct val="100000"/>
              </a:lnSpc>
              <a:spcBef>
                <a:spcPts val="385"/>
              </a:spcBef>
              <a:buClr>
                <a:srgbClr val="008F00"/>
              </a:buClr>
              <a:buChar char="•"/>
              <a:tabLst>
                <a:tab pos="747395" algn="l"/>
                <a:tab pos="748030" algn="l"/>
              </a:tabLst>
            </a:pPr>
            <a:r>
              <a:rPr dirty="0" sz="1600" spc="-50">
                <a:latin typeface="Arial"/>
                <a:cs typeface="Arial"/>
              </a:rPr>
              <a:t>Pollutants</a:t>
            </a:r>
            <a:r>
              <a:rPr dirty="0" sz="1600" spc="-114">
                <a:latin typeface="Arial"/>
                <a:cs typeface="Arial"/>
              </a:rPr>
              <a:t> </a:t>
            </a:r>
            <a:r>
              <a:rPr dirty="0" sz="1600" spc="-30">
                <a:latin typeface="Arial"/>
                <a:cs typeface="Arial"/>
              </a:rPr>
              <a:t>monitoring</a:t>
            </a:r>
            <a:endParaRPr sz="1600">
              <a:latin typeface="Arial"/>
              <a:cs typeface="Arial"/>
            </a:endParaRPr>
          </a:p>
          <a:p>
            <a:pPr lvl="1" marL="747395" indent="-287020">
              <a:lnSpc>
                <a:spcPct val="100000"/>
              </a:lnSpc>
              <a:spcBef>
                <a:spcPts val="385"/>
              </a:spcBef>
              <a:buClr>
                <a:srgbClr val="008F00"/>
              </a:buClr>
              <a:buChar char="•"/>
              <a:tabLst>
                <a:tab pos="747395" algn="l"/>
                <a:tab pos="748030" algn="l"/>
              </a:tabLst>
            </a:pPr>
            <a:r>
              <a:rPr dirty="0" sz="1600" spc="-95">
                <a:latin typeface="Arial"/>
                <a:cs typeface="Arial"/>
              </a:rPr>
              <a:t>Chemical </a:t>
            </a:r>
            <a:r>
              <a:rPr dirty="0" sz="1600" spc="-105">
                <a:latin typeface="Arial"/>
                <a:cs typeface="Arial"/>
              </a:rPr>
              <a:t>aggressive </a:t>
            </a:r>
            <a:r>
              <a:rPr dirty="0" sz="1600" spc="-150">
                <a:latin typeface="Arial"/>
                <a:cs typeface="Arial"/>
              </a:rPr>
              <a:t>gas</a:t>
            </a:r>
            <a:r>
              <a:rPr dirty="0" sz="1600" spc="-90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identification</a:t>
            </a:r>
            <a:endParaRPr sz="1600">
              <a:latin typeface="Arial"/>
              <a:cs typeface="Arial"/>
            </a:endParaRPr>
          </a:p>
          <a:p>
            <a:pPr lvl="1" marL="747395" indent="-287020">
              <a:lnSpc>
                <a:spcPct val="100000"/>
              </a:lnSpc>
              <a:spcBef>
                <a:spcPts val="385"/>
              </a:spcBef>
              <a:buClr>
                <a:srgbClr val="008F00"/>
              </a:buClr>
              <a:buChar char="•"/>
              <a:tabLst>
                <a:tab pos="747395" algn="l"/>
                <a:tab pos="748030" algn="l"/>
              </a:tabLst>
            </a:pPr>
            <a:r>
              <a:rPr dirty="0" sz="1600" spc="-85">
                <a:latin typeface="Arial"/>
                <a:cs typeface="Arial"/>
              </a:rPr>
              <a:t>Fire </a:t>
            </a:r>
            <a:r>
              <a:rPr dirty="0" sz="1600" spc="-35">
                <a:latin typeface="Arial"/>
                <a:cs typeface="Arial"/>
              </a:rPr>
              <a:t>detection</a:t>
            </a:r>
            <a:endParaRPr sz="1600">
              <a:latin typeface="Arial"/>
              <a:cs typeface="Arial"/>
            </a:endParaRPr>
          </a:p>
          <a:p>
            <a:pPr lvl="1" marL="747395" indent="-287020">
              <a:lnSpc>
                <a:spcPct val="100000"/>
              </a:lnSpc>
              <a:spcBef>
                <a:spcPts val="385"/>
              </a:spcBef>
              <a:buClr>
                <a:srgbClr val="008F00"/>
              </a:buClr>
              <a:buChar char="•"/>
              <a:tabLst>
                <a:tab pos="747395" algn="l"/>
                <a:tab pos="748030" algn="l"/>
              </a:tabLst>
            </a:pPr>
            <a:r>
              <a:rPr dirty="0" sz="1600" spc="-50">
                <a:latin typeface="Arial"/>
                <a:cs typeface="Arial"/>
              </a:rPr>
              <a:t>Pollutants</a:t>
            </a:r>
            <a:r>
              <a:rPr dirty="0" sz="1600" spc="-114">
                <a:latin typeface="Arial"/>
                <a:cs typeface="Arial"/>
              </a:rPr>
              <a:t> </a:t>
            </a:r>
            <a:r>
              <a:rPr dirty="0" sz="1600" spc="-35">
                <a:latin typeface="Arial"/>
                <a:cs typeface="Arial"/>
              </a:rPr>
              <a:t>detection</a:t>
            </a:r>
            <a:endParaRPr sz="1600">
              <a:latin typeface="Arial"/>
              <a:cs typeface="Arial"/>
            </a:endParaRPr>
          </a:p>
          <a:p>
            <a:pPr marL="346710" indent="-247650">
              <a:lnSpc>
                <a:spcPct val="100000"/>
              </a:lnSpc>
              <a:spcBef>
                <a:spcPts val="409"/>
              </a:spcBef>
              <a:buClr>
                <a:srgbClr val="1F9F87"/>
              </a:buClr>
              <a:buFont typeface="Wingdings"/>
              <a:buChar char=""/>
              <a:tabLst>
                <a:tab pos="347345" algn="l"/>
              </a:tabLst>
            </a:pPr>
            <a:r>
              <a:rPr dirty="0" sz="1800" spc="-80">
                <a:latin typeface="Arial"/>
                <a:cs typeface="Arial"/>
              </a:rPr>
              <a:t>Nuclear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110">
                <a:latin typeface="Arial"/>
                <a:cs typeface="Arial"/>
              </a:rPr>
              <a:t>Fusion</a:t>
            </a:r>
            <a:endParaRPr sz="1800">
              <a:latin typeface="Arial"/>
              <a:cs typeface="Arial"/>
            </a:endParaRPr>
          </a:p>
          <a:p>
            <a:pPr lvl="1" marL="747395" marR="588010" indent="-248920">
              <a:lnSpc>
                <a:spcPct val="100000"/>
              </a:lnSpc>
              <a:spcBef>
                <a:spcPts val="405"/>
              </a:spcBef>
              <a:buClr>
                <a:srgbClr val="008F00"/>
              </a:buClr>
              <a:buChar char="•"/>
              <a:tabLst>
                <a:tab pos="747395" algn="l"/>
                <a:tab pos="748030" algn="l"/>
              </a:tabLst>
            </a:pPr>
            <a:r>
              <a:rPr dirty="0" sz="1600" spc="-85">
                <a:latin typeface="Arial"/>
                <a:cs typeface="Arial"/>
              </a:rPr>
              <a:t>Safety </a:t>
            </a:r>
            <a:r>
              <a:rPr dirty="0" sz="1600" spc="-80">
                <a:latin typeface="Arial"/>
                <a:cs typeface="Arial"/>
              </a:rPr>
              <a:t>and </a:t>
            </a:r>
            <a:r>
              <a:rPr dirty="0" sz="1600" spc="-75">
                <a:latin typeface="Arial"/>
                <a:cs typeface="Arial"/>
              </a:rPr>
              <a:t>Security </a:t>
            </a:r>
            <a:r>
              <a:rPr dirty="0" sz="1600" spc="-95">
                <a:latin typeface="Arial"/>
                <a:cs typeface="Arial"/>
              </a:rPr>
              <a:t>– </a:t>
            </a:r>
            <a:r>
              <a:rPr dirty="0" sz="1600" spc="-229">
                <a:latin typeface="Arial"/>
                <a:cs typeface="Arial"/>
              </a:rPr>
              <a:t>STARDUST </a:t>
            </a:r>
            <a:r>
              <a:rPr dirty="0" sz="1600" spc="-135">
                <a:latin typeface="Arial"/>
                <a:cs typeface="Arial"/>
              </a:rPr>
              <a:t>U  </a:t>
            </a:r>
            <a:r>
              <a:rPr dirty="0" sz="1600" spc="-30">
                <a:latin typeface="Arial"/>
                <a:cs typeface="Arial"/>
              </a:rPr>
              <a:t>project;</a:t>
            </a:r>
            <a:endParaRPr sz="1600">
              <a:latin typeface="Arial"/>
              <a:cs typeface="Arial"/>
            </a:endParaRPr>
          </a:p>
          <a:p>
            <a:pPr lvl="1" marL="747395" indent="-248920">
              <a:lnSpc>
                <a:spcPct val="100000"/>
              </a:lnSpc>
              <a:spcBef>
                <a:spcPts val="385"/>
              </a:spcBef>
              <a:buClr>
                <a:srgbClr val="008F00"/>
              </a:buClr>
              <a:buChar char="•"/>
              <a:tabLst>
                <a:tab pos="747395" algn="l"/>
                <a:tab pos="748030" algn="l"/>
              </a:tabLst>
            </a:pPr>
            <a:r>
              <a:rPr dirty="0" sz="1600" spc="-110">
                <a:latin typeface="Arial"/>
                <a:cs typeface="Arial"/>
              </a:rPr>
              <a:t>Big </a:t>
            </a:r>
            <a:r>
              <a:rPr dirty="0" sz="1600" spc="-55">
                <a:latin typeface="Arial"/>
                <a:cs typeface="Arial"/>
              </a:rPr>
              <a:t>data </a:t>
            </a:r>
            <a:r>
              <a:rPr dirty="0" sz="1600" spc="-90">
                <a:latin typeface="Arial"/>
                <a:cs typeface="Arial"/>
              </a:rPr>
              <a:t>analysis </a:t>
            </a:r>
            <a:r>
              <a:rPr dirty="0" sz="1600" spc="-80">
                <a:latin typeface="Arial"/>
                <a:cs typeface="Arial"/>
              </a:rPr>
              <a:t>and </a:t>
            </a:r>
            <a:r>
              <a:rPr dirty="0" sz="1600" spc="-55">
                <a:latin typeface="Arial"/>
                <a:cs typeface="Arial"/>
              </a:rPr>
              <a:t>data</a:t>
            </a:r>
            <a:r>
              <a:rPr dirty="0" sz="1600" spc="-160">
                <a:latin typeface="Arial"/>
                <a:cs typeface="Arial"/>
              </a:rPr>
              <a:t> </a:t>
            </a:r>
            <a:r>
              <a:rPr dirty="0" sz="1600" spc="-50">
                <a:latin typeface="Arial"/>
                <a:cs typeface="Arial"/>
              </a:rPr>
              <a:t>mining</a:t>
            </a:r>
            <a:endParaRPr sz="1600">
              <a:latin typeface="Arial"/>
              <a:cs typeface="Arial"/>
            </a:endParaRPr>
          </a:p>
          <a:p>
            <a:pPr marL="346710" marR="858519" indent="-247015">
              <a:lnSpc>
                <a:spcPct val="100000"/>
              </a:lnSpc>
              <a:spcBef>
                <a:spcPts val="415"/>
              </a:spcBef>
              <a:buClr>
                <a:srgbClr val="1F9F87"/>
              </a:buClr>
              <a:buFont typeface="Wingdings"/>
              <a:buChar char=""/>
              <a:tabLst>
                <a:tab pos="347345" algn="l"/>
              </a:tabLst>
            </a:pPr>
            <a:r>
              <a:rPr dirty="0" sz="1800" spc="-70">
                <a:latin typeface="Arial"/>
                <a:cs typeface="Arial"/>
              </a:rPr>
              <a:t>Numerical </a:t>
            </a:r>
            <a:r>
              <a:rPr dirty="0" sz="1800" spc="-50">
                <a:latin typeface="Arial"/>
                <a:cs typeface="Arial"/>
              </a:rPr>
              <a:t>simulation </a:t>
            </a:r>
            <a:r>
              <a:rPr dirty="0" sz="1800" spc="-5">
                <a:latin typeface="Arial"/>
                <a:cs typeface="Arial"/>
              </a:rPr>
              <a:t>of</a:t>
            </a:r>
            <a:r>
              <a:rPr dirty="0" sz="1800" spc="-175">
                <a:latin typeface="Arial"/>
                <a:cs typeface="Arial"/>
              </a:rPr>
              <a:t> </a:t>
            </a:r>
            <a:r>
              <a:rPr dirty="0" sz="1800" spc="-105">
                <a:latin typeface="Arial"/>
                <a:cs typeface="Arial"/>
              </a:rPr>
              <a:t>physics  </a:t>
            </a:r>
            <a:r>
              <a:rPr dirty="0" sz="1800" spc="-80">
                <a:latin typeface="Arial"/>
                <a:cs typeface="Arial"/>
              </a:rPr>
              <a:t>phenomena</a:t>
            </a:r>
            <a:endParaRPr sz="1800">
              <a:latin typeface="Arial"/>
              <a:cs typeface="Arial"/>
            </a:endParaRPr>
          </a:p>
          <a:p>
            <a:pPr marL="346710" indent="-247650">
              <a:lnSpc>
                <a:spcPct val="100000"/>
              </a:lnSpc>
              <a:spcBef>
                <a:spcPts val="430"/>
              </a:spcBef>
              <a:buClr>
                <a:srgbClr val="1F9F87"/>
              </a:buClr>
              <a:buFont typeface="Wingdings"/>
              <a:buChar char=""/>
              <a:tabLst>
                <a:tab pos="347345" algn="l"/>
              </a:tabLst>
            </a:pPr>
            <a:r>
              <a:rPr dirty="0" sz="1800" spc="-229">
                <a:latin typeface="Arial"/>
                <a:cs typeface="Arial"/>
              </a:rPr>
              <a:t>CBRNe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130">
                <a:latin typeface="Arial"/>
                <a:cs typeface="Arial"/>
              </a:rPr>
              <a:t>Research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361517" y="1892891"/>
            <a:ext cx="1481071" cy="209982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356859" y="4056059"/>
            <a:ext cx="1485899" cy="12962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356859" y="5416296"/>
            <a:ext cx="1485899" cy="109423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366003" y="6575945"/>
            <a:ext cx="1491996" cy="142353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040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:title>Diapositiva 1</dc:title>
  <dcterms:created xsi:type="dcterms:W3CDTF">2021-01-19T11:50:15Z</dcterms:created>
  <dcterms:modified xsi:type="dcterms:W3CDTF">2021-01-19T11:50:15Z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2021-01-19T00:00:00Z</vt:filetime>
  </property>
</Properties>
</file>