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2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0" r:id="rId3"/>
    <p:sldMasterId id="2147483688" r:id="rId4"/>
  </p:sldMasterIdLst>
  <p:notesMasterIdLst>
    <p:notesMasterId r:id="rId6"/>
  </p:notesMasterIdLst>
  <p:handoutMasterIdLst>
    <p:handoutMasterId r:id="rId7"/>
  </p:handoutMasterIdLst>
  <p:sldIdLst>
    <p:sldId id="336" r:id="rId5"/>
  </p:sldIdLst>
  <p:sldSz cx="6858000" cy="9144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E33"/>
    <a:srgbClr val="007E00"/>
    <a:srgbClr val="008600"/>
    <a:srgbClr val="007C34"/>
    <a:srgbClr val="017314"/>
    <a:srgbClr val="0B7531"/>
    <a:srgbClr val="0B750E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73" autoAdjust="0"/>
  </p:normalViewPr>
  <p:slideViewPr>
    <p:cSldViewPr>
      <p:cViewPr>
        <p:scale>
          <a:sx n="75" d="100"/>
          <a:sy n="75" d="100"/>
        </p:scale>
        <p:origin x="1836" y="54"/>
      </p:cViewPr>
      <p:guideLst>
        <p:guide orient="horz" pos="2160"/>
        <p:guide pos="2880"/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8381AB-3964-4E25-AD13-F047B68FDFF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503095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7D53C13-C68C-44E0-9446-3F38BB6B64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67399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75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92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712" y="1475656"/>
            <a:ext cx="5669756" cy="673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7012" y="2336800"/>
            <a:ext cx="5669756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74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089925" y="546108"/>
            <a:ext cx="1416844" cy="72771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7017" y="546108"/>
            <a:ext cx="4138613" cy="7277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30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7012" y="546106"/>
            <a:ext cx="5669756" cy="673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37016" y="2336800"/>
            <a:ext cx="2777727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29038" y="2336800"/>
            <a:ext cx="277773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86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7012" y="546106"/>
            <a:ext cx="5669756" cy="673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837012" y="2336800"/>
            <a:ext cx="5669756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noProof="0" smtClean="0"/>
              <a:t>Fare clic sull'icona per inserire una tabella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18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7012" y="546106"/>
            <a:ext cx="5669756" cy="673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837012" y="2336800"/>
            <a:ext cx="5669756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86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712" y="1475656"/>
            <a:ext cx="5669756" cy="673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9" t="634" r="9661"/>
          <a:stretch/>
        </p:blipFill>
        <p:spPr>
          <a:xfrm>
            <a:off x="5363487" y="8244408"/>
            <a:ext cx="1494513" cy="89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6752" y="2498354"/>
            <a:ext cx="5318348" cy="6034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133602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46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5"/>
            <a:ext cx="3030538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7" y="2046288"/>
            <a:ext cx="3030537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7" y="2900365"/>
            <a:ext cx="3030537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40"/>
            <a:ext cx="2255838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40"/>
            <a:ext cx="2255838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1"/>
            <a:ext cx="4114800" cy="755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1"/>
            <a:ext cx="4114800" cy="107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96752" y="2498354"/>
            <a:ext cx="5318348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2400300" y="683568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" y="2133602"/>
            <a:ext cx="6172200" cy="6034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70"/>
            <a:ext cx="5829300" cy="1816100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41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133602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5"/>
            <a:ext cx="3030538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7" y="2046288"/>
            <a:ext cx="3030537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7" y="2900365"/>
            <a:ext cx="3030537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40"/>
            <a:ext cx="2255838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40"/>
            <a:ext cx="2255838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1"/>
            <a:ext cx="4114800" cy="755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1"/>
            <a:ext cx="4114800" cy="107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2133602"/>
            <a:ext cx="61722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" y="2133602"/>
            <a:ext cx="6172200" cy="6034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712" y="1475656"/>
            <a:ext cx="5669756" cy="673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7016" y="2336800"/>
            <a:ext cx="2777727" cy="5486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29038" y="2336800"/>
            <a:ext cx="2777730" cy="5486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75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133602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5"/>
            <a:ext cx="3030538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7" y="2046288"/>
            <a:ext cx="3030537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7" y="2900365"/>
            <a:ext cx="3030537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40"/>
            <a:ext cx="2255838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40"/>
            <a:ext cx="2255838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1"/>
            <a:ext cx="4114800" cy="755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1"/>
            <a:ext cx="4114800" cy="107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2133602"/>
            <a:ext cx="61722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5" y="2046818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5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0" y="2046818"/>
            <a:ext cx="3031332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2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4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712" y="1475656"/>
            <a:ext cx="5669756" cy="673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88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27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6" y="364069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93" y="364075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6" y="1913473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9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3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4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28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26" Type="http://schemas.openxmlformats.org/officeDocument/2006/relationships/image" Target="../media/image10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5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jpeg"/><Relationship Id="rId28" Type="http://schemas.openxmlformats.org/officeDocument/2006/relationships/image" Target="../media/image1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Relationship Id="rId27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3.png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0.jpeg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22.jpg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jpe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8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4.jpeg"/><Relationship Id="rId22" Type="http://schemas.openxmlformats.org/officeDocument/2006/relationships/image" Target="../media/image2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7" Type="http://schemas.openxmlformats.org/officeDocument/2006/relationships/image" Target="../media/image27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5.jpeg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29.jpe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 userDrawn="1"/>
        </p:nvSpPr>
        <p:spPr>
          <a:xfrm>
            <a:off x="5291328" y="83976"/>
            <a:ext cx="15450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300" b="0" cap="small" spc="-50" baseline="0" noProof="0" dirty="0" smtClean="0">
                <a:solidFill>
                  <a:srgbClr val="277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  </a:t>
            </a:r>
            <a:r>
              <a:rPr lang="en-US" sz="1300" b="0" cap="small" spc="-50" baseline="0" noProof="0" dirty="0" err="1" smtClean="0">
                <a:solidFill>
                  <a:srgbClr val="277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1300" b="0" cap="small" spc="-50" baseline="0" noProof="0" dirty="0" smtClean="0">
                <a:solidFill>
                  <a:srgbClr val="277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</a:p>
          <a:p>
            <a:pPr>
              <a:lnSpc>
                <a:spcPts val="1500"/>
              </a:lnSpc>
            </a:pPr>
            <a:r>
              <a:rPr lang="en-US" sz="1300" b="0" cap="small" spc="-50" baseline="0" noProof="0" dirty="0" smtClean="0">
                <a:solidFill>
                  <a:srgbClr val="277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Engineering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3314700" y="8203795"/>
            <a:ext cx="3429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Department of Industrial Engineering</a:t>
            </a:r>
          </a:p>
          <a:p>
            <a:pPr algn="r"/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University of Rome Tor Vergata</a:t>
            </a:r>
          </a:p>
          <a:p>
            <a:pPr algn="r"/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Via del </a:t>
            </a:r>
            <a:r>
              <a:rPr lang="en-US" altLang="it-IT" sz="1300" i="1" dirty="0" err="1">
                <a:solidFill>
                  <a:schemeClr val="bg1"/>
                </a:solidFill>
                <a:latin typeface="+mj-lt"/>
              </a:rPr>
              <a:t>Politecnico</a:t>
            </a:r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, 1 </a:t>
            </a:r>
          </a:p>
          <a:p>
            <a:pPr algn="r"/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00133 Rome, Italy</a:t>
            </a:r>
          </a:p>
          <a:p>
            <a:pPr algn="r"/>
            <a:endParaRPr lang="en-US" altLang="it-IT" sz="1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32" name="Rectangle 13"/>
          <p:cNvSpPr>
            <a:spLocks noChangeArrowheads="1"/>
          </p:cNvSpPr>
          <p:nvPr userDrawn="1"/>
        </p:nvSpPr>
        <p:spPr bwMode="auto">
          <a:xfrm>
            <a:off x="0" y="8388350"/>
            <a:ext cx="6858000" cy="755650"/>
          </a:xfrm>
          <a:prstGeom prst="rect">
            <a:avLst/>
          </a:prstGeom>
          <a:solidFill>
            <a:srgbClr val="007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solidFill>
                <a:srgbClr val="277334"/>
              </a:solidFill>
            </a:endParaRPr>
          </a:p>
        </p:txBody>
      </p:sp>
      <p:sp>
        <p:nvSpPr>
          <p:cNvPr id="1033" name="Rectangle 14"/>
          <p:cNvSpPr>
            <a:spLocks noChangeArrowheads="1"/>
          </p:cNvSpPr>
          <p:nvPr userDrawn="1"/>
        </p:nvSpPr>
        <p:spPr bwMode="auto">
          <a:xfrm>
            <a:off x="867938" y="8172400"/>
            <a:ext cx="6001200" cy="971550"/>
          </a:xfrm>
          <a:prstGeom prst="rect">
            <a:avLst/>
          </a:prstGeom>
          <a:solidFill>
            <a:srgbClr val="007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solidFill>
                <a:srgbClr val="277334"/>
              </a:solidFill>
            </a:endParaRPr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6" r="79400"/>
          <a:stretch/>
        </p:blipFill>
        <p:spPr>
          <a:xfrm>
            <a:off x="4655811" y="155383"/>
            <a:ext cx="635517" cy="707171"/>
          </a:xfrm>
          <a:prstGeom prst="rect">
            <a:avLst/>
          </a:prstGeom>
        </p:spPr>
      </p:pic>
      <p:grpSp>
        <p:nvGrpSpPr>
          <p:cNvPr id="2" name="Gruppo 1"/>
          <p:cNvGrpSpPr/>
          <p:nvPr userDrawn="1"/>
        </p:nvGrpSpPr>
        <p:grpSpPr>
          <a:xfrm>
            <a:off x="30643" y="820962"/>
            <a:ext cx="784800" cy="7518064"/>
            <a:chOff x="30643" y="820962"/>
            <a:chExt cx="784800" cy="7518064"/>
          </a:xfrm>
        </p:grpSpPr>
        <p:pic>
          <p:nvPicPr>
            <p:cNvPr id="13" name="Picture 4" descr="http://www.mec.uniroma2.it/img/macch/7.jpg"/>
            <p:cNvPicPr>
              <a:picLocks noChangeArrowheads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8314" t="4899" r="3620" b="33677"/>
            <a:stretch>
              <a:fillRect/>
            </a:stretch>
          </p:blipFill>
          <p:spPr bwMode="auto">
            <a:xfrm>
              <a:off x="30643" y="5219114"/>
              <a:ext cx="781200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E:\Foto Panasonic\P1030134.JP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6448" t="4707" b="3188"/>
            <a:stretch>
              <a:fillRect/>
            </a:stretch>
          </p:blipFill>
          <p:spPr bwMode="auto">
            <a:xfrm>
              <a:off x="30643" y="3129934"/>
              <a:ext cx="781200" cy="102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http://www.mec.uniroma2.it/img/macch/3.jpg"/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51766" t="4181" r="8335" b="12945"/>
            <a:stretch>
              <a:fillRect/>
            </a:stretch>
          </p:blipFill>
          <p:spPr bwMode="auto">
            <a:xfrm>
              <a:off x="30643" y="6284376"/>
              <a:ext cx="781200" cy="61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magine 15" descr="4.jpg"/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526" t="1592" r="55624" b="14851"/>
            <a:stretch>
              <a:fillRect/>
            </a:stretch>
          </p:blipFill>
          <p:spPr>
            <a:xfrm>
              <a:off x="30643" y="4151694"/>
              <a:ext cx="773486" cy="523974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9" t="61187" r="2762" b="13985"/>
            <a:stretch/>
          </p:blipFill>
          <p:spPr bwMode="auto">
            <a:xfrm>
              <a:off x="30643" y="6865156"/>
              <a:ext cx="781200" cy="108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17" descr="ruscello.jpg"/>
            <p:cNvPicPr>
              <a:picLocks noChangeAspect="1"/>
            </p:cNvPicPr>
            <p:nvPr/>
          </p:nvPicPr>
          <p:blipFill>
            <a:blip r:embed="rId2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13746"/>
            <a:stretch>
              <a:fillRect/>
            </a:stretch>
          </p:blipFill>
          <p:spPr>
            <a:xfrm>
              <a:off x="30643" y="1299840"/>
              <a:ext cx="781200" cy="611058"/>
            </a:xfrm>
            <a:prstGeom prst="rect">
              <a:avLst/>
            </a:prstGeom>
          </p:spPr>
        </p:pic>
        <p:pic>
          <p:nvPicPr>
            <p:cNvPr id="19" name="Immagine 18" descr="fisica2.jpg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643" y="1906746"/>
              <a:ext cx="784800" cy="529487"/>
            </a:xfrm>
            <a:prstGeom prst="rect">
              <a:avLst/>
            </a:prstGeom>
          </p:spPr>
        </p:pic>
        <p:pic>
          <p:nvPicPr>
            <p:cNvPr id="20" name="Immagine 19" descr="False_color_image_of_the_far_field_of_a_submerged_turbulent_jet.jpg"/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643" y="4696008"/>
              <a:ext cx="773486" cy="521854"/>
            </a:xfrm>
            <a:prstGeom prst="rect">
              <a:avLst/>
            </a:prstGeom>
          </p:spPr>
        </p:pic>
        <p:pic>
          <p:nvPicPr>
            <p:cNvPr id="21" name="Immagine 20" descr="3.jpg"/>
            <p:cNvPicPr>
              <a:picLocks noChangeAspect="1"/>
            </p:cNvPicPr>
            <p:nvPr/>
          </p:nvPicPr>
          <p:blipFill>
            <a:blip r:embed="rId2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491" t="5902" r="54662"/>
            <a:stretch>
              <a:fillRect/>
            </a:stretch>
          </p:blipFill>
          <p:spPr>
            <a:xfrm>
              <a:off x="30643" y="5657916"/>
              <a:ext cx="781200" cy="637066"/>
            </a:xfrm>
            <a:prstGeom prst="rect">
              <a:avLst/>
            </a:prstGeom>
          </p:spPr>
        </p:pic>
        <p:pic>
          <p:nvPicPr>
            <p:cNvPr id="22" name="Immagine 21" descr="cropped-banner-scuola-dottorato.jpg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7400" r="39500"/>
            <a:stretch>
              <a:fillRect/>
            </a:stretch>
          </p:blipFill>
          <p:spPr>
            <a:xfrm>
              <a:off x="30643" y="2439970"/>
              <a:ext cx="781200" cy="712350"/>
            </a:xfrm>
            <a:prstGeom prst="rect">
              <a:avLst/>
            </a:prstGeom>
          </p:spPr>
        </p:pic>
        <p:pic>
          <p:nvPicPr>
            <p:cNvPr id="23" name="Immagine 22" descr="14-cavi-400x215.jpg"/>
            <p:cNvPicPr>
              <a:picLocks noChangeAspect="1"/>
            </p:cNvPicPr>
            <p:nvPr/>
          </p:nvPicPr>
          <p:blipFill>
            <a:blip r:embed="rId2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643" y="820962"/>
              <a:ext cx="773486" cy="529487"/>
            </a:xfrm>
            <a:prstGeom prst="rect">
              <a:avLst/>
            </a:prstGeom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9" t="33040" r="2762" b="58131"/>
            <a:stretch/>
          </p:blipFill>
          <p:spPr bwMode="auto">
            <a:xfrm>
              <a:off x="30643" y="7952318"/>
              <a:ext cx="781200" cy="38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ttangolo 10"/>
          <p:cNvSpPr/>
          <p:nvPr userDrawn="1"/>
        </p:nvSpPr>
        <p:spPr bwMode="auto">
          <a:xfrm>
            <a:off x="44944" y="813682"/>
            <a:ext cx="2880000" cy="46800"/>
          </a:xfrm>
          <a:prstGeom prst="rect">
            <a:avLst/>
          </a:prstGeom>
          <a:solidFill>
            <a:srgbClr val="007E3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7E33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ttangolo 24"/>
          <p:cNvSpPr/>
          <p:nvPr userDrawn="1"/>
        </p:nvSpPr>
        <p:spPr>
          <a:xfrm>
            <a:off x="3959625" y="8235948"/>
            <a:ext cx="2860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it-IT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Dept. Industrial Engineering</a:t>
            </a:r>
          </a:p>
          <a:p>
            <a:pPr algn="r"/>
            <a:r>
              <a:rPr lang="en-US" altLang="it-IT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“Tor </a:t>
            </a:r>
            <a:r>
              <a:rPr lang="en-US" altLang="it-IT" sz="1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Vergata</a:t>
            </a:r>
            <a:r>
              <a:rPr lang="en-US" altLang="it-IT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 University</a:t>
            </a:r>
          </a:p>
          <a:p>
            <a:pPr algn="r"/>
            <a:r>
              <a:rPr lang="en-US" altLang="it-IT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Rome - Italy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E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A088"/>
        </a:buClr>
        <a:buFont typeface="Wingdings" pitchFamily="2" charset="2"/>
        <a:buChar char="§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F01"/>
        </a:buClr>
        <a:buFont typeface="Arial" pitchFamily="34" charset="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800"/>
        </a:buClr>
        <a:buFont typeface="Cambria" pitchFamily="18" charset="0"/>
        <a:buChar char="–"/>
        <a:defRPr sz="1400">
          <a:solidFill>
            <a:srgbClr val="000000"/>
          </a:solidFill>
          <a:latin typeface="+mn-lt"/>
          <a:ea typeface="+mn-ea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006800"/>
        </a:buClr>
        <a:buFont typeface="Arial" pitchFamily="34" charset="0"/>
        <a:buChar char="•"/>
        <a:defRPr sz="1200">
          <a:solidFill>
            <a:srgbClr val="000000"/>
          </a:solidFill>
          <a:latin typeface="+mn-lt"/>
          <a:ea typeface="+mn-ea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0000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12" t="34969" r="44452" b="26375"/>
          <a:stretch>
            <a:fillRect/>
          </a:stretch>
        </p:blipFill>
        <p:spPr bwMode="auto">
          <a:xfrm>
            <a:off x="1132695" y="-13646"/>
            <a:ext cx="5760000" cy="274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5546" y="847943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94094" y="847943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ggggg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865844" y="847943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437C-C686-44A1-B3AC-E01D7ADC07A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2555776"/>
            <a:ext cx="6858000" cy="6588224"/>
          </a:xfrm>
          <a:prstGeom prst="rect">
            <a:avLst/>
          </a:prstGeom>
          <a:solidFill>
            <a:srgbClr val="007E33"/>
          </a:solidFill>
          <a:ln>
            <a:noFill/>
          </a:ln>
          <a:ex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6" r="79400"/>
          <a:stretch/>
        </p:blipFill>
        <p:spPr>
          <a:xfrm>
            <a:off x="188640" y="43381"/>
            <a:ext cx="783957" cy="872348"/>
          </a:xfrm>
          <a:prstGeom prst="rect">
            <a:avLst/>
          </a:prstGeom>
        </p:spPr>
      </p:pic>
      <p:grpSp>
        <p:nvGrpSpPr>
          <p:cNvPr id="12" name="Gruppo 11"/>
          <p:cNvGrpSpPr/>
          <p:nvPr userDrawn="1"/>
        </p:nvGrpSpPr>
        <p:grpSpPr>
          <a:xfrm>
            <a:off x="-11608" y="2556408"/>
            <a:ext cx="1152000" cy="5688000"/>
            <a:chOff x="6306" y="2569454"/>
            <a:chExt cx="1127388" cy="5837139"/>
          </a:xfrm>
        </p:grpSpPr>
        <p:pic>
          <p:nvPicPr>
            <p:cNvPr id="13" name="Picture 2" descr="E:\Foto Panasonic\P1030134.JP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6448" t="8226" b="9271"/>
            <a:stretch>
              <a:fillRect/>
            </a:stretch>
          </p:blipFill>
          <p:spPr bwMode="auto">
            <a:xfrm>
              <a:off x="6306" y="4190911"/>
              <a:ext cx="1116000" cy="131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magine 13" descr="ruscello.jpg"/>
            <p:cNvPicPr>
              <a:picLocks noChangeAspect="1"/>
            </p:cNvPicPr>
            <p:nvPr userDrawn="1"/>
          </p:nvPicPr>
          <p:blipFill>
            <a:blip r:embed="rId16" cstate="print"/>
            <a:srcRect r="13746"/>
            <a:stretch>
              <a:fillRect/>
            </a:stretch>
          </p:blipFill>
          <p:spPr>
            <a:xfrm>
              <a:off x="11088" y="3317971"/>
              <a:ext cx="1116000" cy="872940"/>
            </a:xfrm>
            <a:prstGeom prst="rect">
              <a:avLst/>
            </a:prstGeom>
          </p:spPr>
        </p:pic>
        <p:pic>
          <p:nvPicPr>
            <p:cNvPr id="15" name="Immagine 14" descr="fisica2.jpg"/>
            <p:cNvPicPr>
              <a:picLocks noChangeAspect="1"/>
            </p:cNvPicPr>
            <p:nvPr userDrawn="1"/>
          </p:nvPicPr>
          <p:blipFill>
            <a:blip r:embed="rId17" cstate="print"/>
            <a:srcRect l="5398" t="11658" r="13632" b="6590"/>
            <a:stretch>
              <a:fillRect/>
            </a:stretch>
          </p:blipFill>
          <p:spPr>
            <a:xfrm>
              <a:off x="11088" y="5510798"/>
              <a:ext cx="1116000" cy="760208"/>
            </a:xfrm>
            <a:prstGeom prst="rect">
              <a:avLst/>
            </a:prstGeom>
          </p:spPr>
        </p:pic>
        <p:grpSp>
          <p:nvGrpSpPr>
            <p:cNvPr id="16" name="Gruppo 19"/>
            <p:cNvGrpSpPr/>
            <p:nvPr userDrawn="1"/>
          </p:nvGrpSpPr>
          <p:grpSpPr>
            <a:xfrm>
              <a:off x="17695" y="6275606"/>
              <a:ext cx="1110342" cy="1232530"/>
              <a:chOff x="-11045" y="6651838"/>
              <a:chExt cx="1163223" cy="1232530"/>
            </a:xfrm>
          </p:grpSpPr>
          <p:pic>
            <p:nvPicPr>
              <p:cNvPr id="17" name="Picture 4" descr="http://www.mec.uniroma2.it/img/macch/7.jpg"/>
              <p:cNvPicPr>
                <a:picLocks noChangeArrowheads="1"/>
              </p:cNvPicPr>
              <p:nvPr/>
            </p:nvPicPr>
            <p:blipFill>
              <a:blip r:embed="rId18" cstate="print"/>
              <a:srcRect l="18314" t="4899" r="3620" b="33677"/>
              <a:stretch>
                <a:fillRect/>
              </a:stretch>
            </p:blipFill>
            <p:spPr bwMode="auto">
              <a:xfrm>
                <a:off x="-11045" y="7416368"/>
                <a:ext cx="1162800" cy="46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Immagine 17" descr="False_color_image_of_the_far_field_of_a_submerged_turbulent_jet.jp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-10622" y="6651838"/>
                <a:ext cx="1162800" cy="784516"/>
              </a:xfrm>
              <a:prstGeom prst="rect">
                <a:avLst/>
              </a:prstGeom>
            </p:spPr>
          </p:pic>
        </p:grpSp>
        <p:pic>
          <p:nvPicPr>
            <p:cNvPr id="19" name="Immagine 18" descr="3.jpg"/>
            <p:cNvPicPr>
              <a:picLocks noChangeAspect="1"/>
            </p:cNvPicPr>
            <p:nvPr userDrawn="1"/>
          </p:nvPicPr>
          <p:blipFill>
            <a:blip r:embed="rId20" cstate="print"/>
            <a:srcRect l="1491" t="5902" r="54662"/>
            <a:stretch>
              <a:fillRect/>
            </a:stretch>
          </p:blipFill>
          <p:spPr>
            <a:xfrm>
              <a:off x="17694" y="7496498"/>
              <a:ext cx="1116000" cy="910095"/>
            </a:xfrm>
            <a:prstGeom prst="rect">
              <a:avLst/>
            </a:prstGeom>
          </p:spPr>
        </p:pic>
        <p:pic>
          <p:nvPicPr>
            <p:cNvPr id="20" name="Immagine 19" descr="14-cavi-400x215.jpg"/>
            <p:cNvPicPr>
              <a:picLocks noChangeAspect="1"/>
            </p:cNvPicPr>
            <p:nvPr userDrawn="1"/>
          </p:nvPicPr>
          <p:blipFill>
            <a:blip r:embed="rId21" cstate="print"/>
            <a:stretch>
              <a:fillRect/>
            </a:stretch>
          </p:blipFill>
          <p:spPr>
            <a:xfrm>
              <a:off x="11088" y="2569454"/>
              <a:ext cx="1116000" cy="752939"/>
            </a:xfrm>
            <a:prstGeom prst="rect">
              <a:avLst/>
            </a:prstGeom>
          </p:spPr>
        </p:pic>
      </p:grpSp>
      <p:grpSp>
        <p:nvGrpSpPr>
          <p:cNvPr id="25" name="Gruppo 24"/>
          <p:cNvGrpSpPr/>
          <p:nvPr userDrawn="1"/>
        </p:nvGrpSpPr>
        <p:grpSpPr>
          <a:xfrm>
            <a:off x="4930" y="8239926"/>
            <a:ext cx="5368286" cy="906460"/>
            <a:chOff x="4930" y="8262329"/>
            <a:chExt cx="5368286" cy="906460"/>
          </a:xfrm>
        </p:grpSpPr>
        <p:pic>
          <p:nvPicPr>
            <p:cNvPr id="21" name="Immagine 20" descr="4.jpg"/>
            <p:cNvPicPr>
              <a:picLocks noChangeAspect="1"/>
            </p:cNvPicPr>
            <p:nvPr userDrawn="1"/>
          </p:nvPicPr>
          <p:blipFill>
            <a:blip r:embed="rId22" cstate="print"/>
            <a:srcRect l="2526" t="1592" r="55624" b="14851"/>
            <a:stretch>
              <a:fillRect/>
            </a:stretch>
          </p:blipFill>
          <p:spPr>
            <a:xfrm>
              <a:off x="1154781" y="8262605"/>
              <a:ext cx="1328572" cy="900000"/>
            </a:xfrm>
            <a:prstGeom prst="rect">
              <a:avLst/>
            </a:prstGeom>
          </p:spPr>
        </p:pic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9" t="73337" r="2762" b="13985"/>
            <a:stretch/>
          </p:blipFill>
          <p:spPr bwMode="auto">
            <a:xfrm>
              <a:off x="4107109" y="8265103"/>
              <a:ext cx="1266107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9" t="33040" r="2762" b="57416"/>
            <a:stretch/>
          </p:blipFill>
          <p:spPr bwMode="auto">
            <a:xfrm>
              <a:off x="2450925" y="8262329"/>
              <a:ext cx="168189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http://www.mec.uniroma2.it/img/macch/3.jpg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 l="51766" t="4181" r="8335" b="12945"/>
            <a:stretch>
              <a:fillRect/>
            </a:stretch>
          </p:blipFill>
          <p:spPr bwMode="auto">
            <a:xfrm>
              <a:off x="4930" y="8268789"/>
              <a:ext cx="1140000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9" t="634" r="9661"/>
          <a:stretch/>
        </p:blipFill>
        <p:spPr>
          <a:xfrm>
            <a:off x="5363487" y="8244408"/>
            <a:ext cx="1494513" cy="899592"/>
          </a:xfrm>
          <a:prstGeom prst="rect">
            <a:avLst/>
          </a:prstGeom>
        </p:spPr>
      </p:pic>
      <p:sp>
        <p:nvSpPr>
          <p:cNvPr id="26" name="CasellaDiTesto 25"/>
          <p:cNvSpPr txBox="1"/>
          <p:nvPr userDrawn="1"/>
        </p:nvSpPr>
        <p:spPr>
          <a:xfrm>
            <a:off x="1187844" y="46219"/>
            <a:ext cx="2457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0" cap="small" spc="-50" baseline="0" noProof="0" dirty="0" smtClean="0">
                <a:solidFill>
                  <a:srgbClr val="277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  </a:t>
            </a:r>
            <a:r>
              <a:rPr lang="en-US" sz="2000" b="0" cap="small" spc="-50" baseline="0" noProof="0" dirty="0" err="1" smtClean="0">
                <a:solidFill>
                  <a:srgbClr val="277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000" b="0" cap="small" spc="-50" baseline="0" noProof="0" dirty="0" smtClean="0">
                <a:solidFill>
                  <a:srgbClr val="277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</a:p>
          <a:p>
            <a:pPr>
              <a:lnSpc>
                <a:spcPts val="1500"/>
              </a:lnSpc>
            </a:pPr>
            <a:r>
              <a:rPr lang="en-US" sz="2000" b="0" cap="small" spc="-50" baseline="0" noProof="0" dirty="0" smtClean="0">
                <a:solidFill>
                  <a:srgbClr val="277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789143" y="0"/>
            <a:ext cx="6068858" cy="9144000"/>
          </a:xfrm>
          <a:prstGeom prst="rect">
            <a:avLst/>
          </a:prstGeom>
          <a:solidFill>
            <a:srgbClr val="007E33"/>
          </a:solidFill>
          <a:ln>
            <a:noFill/>
          </a:ln>
          <a:extLst/>
        </p:spPr>
        <p:txBody>
          <a:bodyPr wrap="none" anchor="ctr"/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0" y="0"/>
            <a:ext cx="786452" cy="7517019"/>
          </a:xfrm>
          <a:prstGeom prst="rect">
            <a:avLst/>
          </a:prstGeom>
        </p:spPr>
      </p:pic>
      <p:grpSp>
        <p:nvGrpSpPr>
          <p:cNvPr id="5" name="Gruppo 4"/>
          <p:cNvGrpSpPr/>
          <p:nvPr userDrawn="1"/>
        </p:nvGrpSpPr>
        <p:grpSpPr>
          <a:xfrm>
            <a:off x="0" y="5651625"/>
            <a:ext cx="6862078" cy="3504252"/>
            <a:chOff x="-4078" y="2762158"/>
            <a:chExt cx="6897401" cy="3504252"/>
          </a:xfrm>
        </p:grpSpPr>
        <p:grpSp>
          <p:nvGrpSpPr>
            <p:cNvPr id="3" name="Gruppo 2"/>
            <p:cNvGrpSpPr/>
            <p:nvPr userDrawn="1"/>
          </p:nvGrpSpPr>
          <p:grpSpPr>
            <a:xfrm>
              <a:off x="-677" y="4610224"/>
              <a:ext cx="6894000" cy="1656186"/>
              <a:chOff x="0" y="4610224"/>
              <a:chExt cx="6978576" cy="1656186"/>
            </a:xfrm>
          </p:grpSpPr>
          <p:pic>
            <p:nvPicPr>
              <p:cNvPr id="11" name="Immagine 10" descr="images.jpg"/>
              <p:cNvPicPr>
                <a:picLocks noChangeAspect="1"/>
              </p:cNvPicPr>
              <p:nvPr userDrawn="1"/>
            </p:nvPicPr>
            <p:blipFill>
              <a:blip r:embed="rId14" cstate="print"/>
              <a:srcRect r="1219" b="7990"/>
              <a:stretch>
                <a:fillRect/>
              </a:stretch>
            </p:blipFill>
            <p:spPr>
              <a:xfrm>
                <a:off x="1556792" y="4610226"/>
                <a:ext cx="2852936" cy="1656184"/>
              </a:xfrm>
              <a:prstGeom prst="rect">
                <a:avLst/>
              </a:prstGeom>
            </p:spPr>
          </p:pic>
          <p:pic>
            <p:nvPicPr>
              <p:cNvPr id="12" name="Immagine 11" descr="caro4.jpg"/>
              <p:cNvPicPr>
                <a:picLocks noChangeAspect="1"/>
              </p:cNvPicPr>
              <p:nvPr userDrawn="1"/>
            </p:nvPicPr>
            <p:blipFill>
              <a:blip r:embed="rId15" cstate="print"/>
              <a:srcRect l="13329" t="8001" r="28217"/>
              <a:stretch>
                <a:fillRect/>
              </a:stretch>
            </p:blipFill>
            <p:spPr>
              <a:xfrm>
                <a:off x="0" y="4610224"/>
                <a:ext cx="1584176" cy="1655984"/>
              </a:xfrm>
              <a:prstGeom prst="rect">
                <a:avLst/>
              </a:prstGeom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 userDrawn="1"/>
            </p:nvPicPr>
            <p:blipFill>
              <a:blip r:embed="rId16" cstate="print">
                <a:lum bright="10000"/>
              </a:blip>
              <a:srcRect l="18062" t="11256" r="14600" b="23533"/>
              <a:stretch>
                <a:fillRect/>
              </a:stretch>
            </p:blipFill>
            <p:spPr bwMode="auto">
              <a:xfrm>
                <a:off x="4242272" y="4610226"/>
                <a:ext cx="2736304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uppo 3"/>
            <p:cNvGrpSpPr/>
            <p:nvPr userDrawn="1"/>
          </p:nvGrpSpPr>
          <p:grpSpPr>
            <a:xfrm>
              <a:off x="-677" y="2762158"/>
              <a:ext cx="6893749" cy="1809642"/>
              <a:chOff x="-677" y="2762158"/>
              <a:chExt cx="6893749" cy="1809642"/>
            </a:xfrm>
          </p:grpSpPr>
          <p:pic>
            <p:nvPicPr>
              <p:cNvPr id="13" name="Immagine 12" descr="I-esterni_4.jpg"/>
              <p:cNvPicPr>
                <a:picLocks noChangeAspect="1"/>
              </p:cNvPicPr>
              <p:nvPr userDrawn="1"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158017" y="2769456"/>
                <a:ext cx="2656262" cy="1800000"/>
              </a:xfrm>
              <a:prstGeom prst="rect">
                <a:avLst/>
              </a:prstGeom>
            </p:spPr>
          </p:pic>
          <p:pic>
            <p:nvPicPr>
              <p:cNvPr id="10" name="Immagine 9" descr="images (2).jpg"/>
              <p:cNvPicPr>
                <a:picLocks noChangeAspect="1"/>
              </p:cNvPicPr>
              <p:nvPr userDrawn="1"/>
            </p:nvPicPr>
            <p:blipFill>
              <a:blip r:embed="rId18" cstate="print"/>
              <a:srcRect l="6949" r="3877"/>
              <a:stretch>
                <a:fillRect/>
              </a:stretch>
            </p:blipFill>
            <p:spPr>
              <a:xfrm>
                <a:off x="-677" y="2771800"/>
                <a:ext cx="2380863" cy="1800000"/>
              </a:xfrm>
              <a:prstGeom prst="rect">
                <a:avLst/>
              </a:prstGeom>
            </p:spPr>
          </p:pic>
          <p:pic>
            <p:nvPicPr>
              <p:cNvPr id="9" name="Immagine 8" descr="images (1).jpg"/>
              <p:cNvPicPr>
                <a:picLocks noChangeAspect="1"/>
              </p:cNvPicPr>
              <p:nvPr userDrawn="1"/>
            </p:nvPicPr>
            <p:blipFill>
              <a:blip r:embed="rId19" cstate="print"/>
              <a:srcRect l="12022" r="4164"/>
              <a:stretch>
                <a:fillRect/>
              </a:stretch>
            </p:blipFill>
            <p:spPr>
              <a:xfrm>
                <a:off x="4663474" y="2762158"/>
                <a:ext cx="2229598" cy="1800000"/>
              </a:xfrm>
              <a:prstGeom prst="rect">
                <a:avLst/>
              </a:prstGeom>
            </p:spPr>
          </p:pic>
        </p:grpSp>
        <p:cxnSp>
          <p:nvCxnSpPr>
            <p:cNvPr id="17" name="Connettore 1 16"/>
            <p:cNvCxnSpPr/>
            <p:nvPr userDrawn="1"/>
          </p:nvCxnSpPr>
          <p:spPr>
            <a:xfrm>
              <a:off x="-4078" y="4596952"/>
              <a:ext cx="6894000" cy="0"/>
            </a:xfrm>
            <a:prstGeom prst="line">
              <a:avLst/>
            </a:prstGeom>
            <a:ln w="76200">
              <a:solidFill>
                <a:srgbClr val="007E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-esterni_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15766"/>
            <a:ext cx="6858000" cy="4570450"/>
          </a:xfrm>
          <a:prstGeom prst="rect">
            <a:avLst/>
          </a:prstGeom>
        </p:spPr>
      </p:pic>
      <p:pic>
        <p:nvPicPr>
          <p:cNvPr id="16" name="Immagine 15" descr="I-esterni_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4554684"/>
            <a:ext cx="6858000" cy="4623792"/>
          </a:xfrm>
          <a:prstGeom prst="rect">
            <a:avLst/>
          </a:prstGeom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-20216" y="4556076"/>
            <a:ext cx="6878216" cy="4622400"/>
          </a:xfrm>
          <a:prstGeom prst="rect">
            <a:avLst/>
          </a:prstGeom>
          <a:solidFill>
            <a:srgbClr val="007E33"/>
          </a:solidFill>
          <a:ln>
            <a:noFill/>
          </a:ln>
          <a:extLst/>
        </p:spPr>
        <p:txBody>
          <a:bodyPr wrap="none" anchor="ctr"/>
          <a:lstStyle/>
          <a:p>
            <a:endParaRPr lang="it-IT" dirty="0"/>
          </a:p>
        </p:txBody>
      </p:sp>
      <p:grpSp>
        <p:nvGrpSpPr>
          <p:cNvPr id="5" name="Gruppo 4"/>
          <p:cNvGrpSpPr/>
          <p:nvPr userDrawn="1"/>
        </p:nvGrpSpPr>
        <p:grpSpPr>
          <a:xfrm>
            <a:off x="-8104" y="4563979"/>
            <a:ext cx="6866104" cy="1528297"/>
            <a:chOff x="-8104" y="4563979"/>
            <a:chExt cx="6866104" cy="1528297"/>
          </a:xfrm>
        </p:grpSpPr>
        <p:sp>
          <p:nvSpPr>
            <p:cNvPr id="3" name="Rettangolo 2"/>
            <p:cNvSpPr/>
            <p:nvPr userDrawn="1"/>
          </p:nvSpPr>
          <p:spPr>
            <a:xfrm>
              <a:off x="6381036" y="4563979"/>
              <a:ext cx="476964" cy="1528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" name="Immagine 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4" y="4568740"/>
              <a:ext cx="6677464" cy="151889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mailto:fabio.dematteis@roma2.infn.it" TargetMode="External"/><Relationship Id="rId7" Type="http://schemas.openxmlformats.org/officeDocument/2006/relationships/image" Target="../media/image35.jpeg"/><Relationship Id="rId2" Type="http://schemas.openxmlformats.org/officeDocument/2006/relationships/hyperlink" Target="mailto:paolo.prosposito@uniroma2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1916832" y="6012160"/>
            <a:ext cx="4496866" cy="2266865"/>
            <a:chOff x="1840322" y="7126188"/>
            <a:chExt cx="4496866" cy="2266865"/>
          </a:xfrm>
        </p:grpSpPr>
        <p:sp>
          <p:nvSpPr>
            <p:cNvPr id="16" name="Rettangolo 15"/>
            <p:cNvSpPr/>
            <p:nvPr/>
          </p:nvSpPr>
          <p:spPr>
            <a:xfrm>
              <a:off x="1872382" y="7269395"/>
              <a:ext cx="4464806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Prof.  Paolo </a:t>
              </a:r>
              <a:r>
                <a:rPr kumimoji="0" lang="en-US" altLang="it-IT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Prosposito</a:t>
              </a:r>
              <a:endParaRPr kumimoji="0" lang="en-US" alt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Tel</a:t>
              </a:r>
              <a:r>
                <a:rPr kumimoji="0" lang="en-US" alt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altLang="it-IT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+39 0672594115/4779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hlinkClick r:id="rId2"/>
                </a:rPr>
                <a:t>paolo.prosposito@uniroma2.it</a:t>
              </a:r>
              <a:endParaRPr kumimoji="0" lang="en-US" alt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it-IT" sz="1200" dirty="0">
                <a:solidFill>
                  <a:srgbClr val="808080">
                    <a:lumMod val="50000"/>
                  </a:srgbClr>
                </a:solidFill>
                <a:latin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Prof. Fabio</a:t>
              </a:r>
              <a:r>
                <a:rPr kumimoji="0" lang="en-US" altLang="it-IT" sz="1200" b="0" i="0" u="none" strike="noStrike" kern="1200" cap="none" spc="0" normalizeH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 </a:t>
              </a:r>
              <a:r>
                <a:rPr kumimoji="0" lang="en-US" altLang="it-IT" sz="1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Matteis</a:t>
              </a:r>
              <a:r>
                <a:rPr kumimoji="0" lang="en-US" altLang="it-IT" sz="1200" b="0" i="0" u="none" strike="noStrike" kern="1200" cap="none" spc="0" normalizeH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it-IT" sz="1200" baseline="0" dirty="0" smtClean="0">
                  <a:solidFill>
                    <a:srgbClr val="808080">
                      <a:lumMod val="50000"/>
                    </a:srgbClr>
                  </a:solidFill>
                  <a:latin typeface="Calibri"/>
                </a:rPr>
                <a:t>Tel.</a:t>
              </a:r>
              <a:r>
                <a:rPr lang="en-US" altLang="it-IT" sz="1200" dirty="0" smtClean="0">
                  <a:solidFill>
                    <a:srgbClr val="808080">
                      <a:lumMod val="50000"/>
                    </a:srgbClr>
                  </a:solidFill>
                  <a:latin typeface="Calibri"/>
                </a:rPr>
                <a:t> +39 0672594521</a:t>
              </a:r>
            </a:p>
            <a:p>
              <a:pPr lvl="0">
                <a:defRPr/>
              </a:pPr>
              <a:r>
                <a:rPr lang="en-US" altLang="it-IT" sz="1200" dirty="0" smtClean="0">
                  <a:solidFill>
                    <a:srgbClr val="808080">
                      <a:lumMod val="50000"/>
                    </a:srgbClr>
                  </a:solidFill>
                  <a:hlinkClick r:id="rId3"/>
                </a:rPr>
                <a:t>fabio.dematteis@roma2.infn.it</a:t>
              </a:r>
              <a:endParaRPr lang="en-US" altLang="it-IT" sz="1200" dirty="0" smtClean="0">
                <a:solidFill>
                  <a:srgbClr val="808080">
                    <a:lumMod val="50000"/>
                  </a:srgbClr>
                </a:solidFill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t-IT" sz="1200" b="0" i="0" u="sng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840322" y="7126188"/>
              <a:ext cx="88056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68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Contact</a:t>
              </a:r>
              <a:endPara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srgbClr val="0068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804788" y="827584"/>
            <a:ext cx="5949280" cy="3632708"/>
            <a:chOff x="894684" y="827584"/>
            <a:chExt cx="5949280" cy="3632708"/>
          </a:xfrm>
        </p:grpSpPr>
        <p:sp>
          <p:nvSpPr>
            <p:cNvPr id="12" name="Titolo 1"/>
            <p:cNvSpPr txBox="1">
              <a:spLocks/>
            </p:cNvSpPr>
            <p:nvPr/>
          </p:nvSpPr>
          <p:spPr>
            <a:xfrm>
              <a:off x="894684" y="827584"/>
              <a:ext cx="5949280" cy="1334498"/>
            </a:xfrm>
            <a:prstGeom prst="rect">
              <a:avLst/>
            </a:prstGeom>
          </p:spPr>
          <p:txBody>
            <a:bodyPr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7E33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2243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2243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2243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2243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2243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2243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2243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2243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3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New Materials for Optoelectronics (</a:t>
              </a:r>
              <a:r>
                <a:rPr kumimoji="0" lang="en-US" sz="3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E33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NeMO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3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E33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  <a:p>
              <a:pPr lvl="0">
                <a:spcAft>
                  <a:spcPts val="0"/>
                </a:spcAft>
                <a:defRPr/>
              </a:pPr>
              <a:r>
                <a:rPr lang="en-US" sz="1800" kern="0" dirty="0" smtClean="0"/>
                <a:t>Webpage: webnemo.uniroma2.it</a:t>
              </a:r>
              <a:r>
                <a:rPr kumimoji="0" lang="en-US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3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/>
              </a:r>
              <a:br>
                <a:rPr kumimoji="0" lang="en-US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3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</a:b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3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/>
              </a:r>
              <a:b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3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</a:br>
              <a:r>
                <a: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0A088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Research</a:t>
              </a:r>
              <a:r>
                <a:rPr kumimoji="0" lang="it-IT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0A088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 </a:t>
              </a:r>
              <a:r>
                <a: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0A088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Topics</a:t>
              </a:r>
              <a:r>
                <a:rPr kumimoji="0" lang="it-IT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3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/>
              </a:r>
              <a:br>
                <a:rPr kumimoji="0" lang="it-IT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3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</a:br>
              <a:r>
                <a:rPr kumimoji="0" lang="it-IT" sz="27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3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/>
              </a:r>
              <a:br>
                <a:rPr kumimoji="0" lang="it-IT" sz="27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3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</a:br>
              <a:r>
                <a:rPr kumimoji="0" lang="it-IT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3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		</a:t>
              </a: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3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		</a:t>
              </a:r>
              <a:endPara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20A088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18" name="Segnaposto contenuto 2"/>
            <p:cNvSpPr txBox="1">
              <a:spLocks/>
            </p:cNvSpPr>
            <p:nvPr/>
          </p:nvSpPr>
          <p:spPr>
            <a:xfrm>
              <a:off x="900212" y="2627784"/>
              <a:ext cx="4266360" cy="18325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0A088"/>
                </a:buClr>
                <a:buFont typeface="Wingdings" pitchFamily="2" charset="2"/>
                <a:buChar char="§"/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F01"/>
                </a:buClr>
                <a:buFont typeface="Arial" pitchFamily="34" charset="0"/>
                <a:buChar char="•"/>
                <a:defRPr sz="1600">
                  <a:solidFill>
                    <a:srgbClr val="000000"/>
                  </a:solidFill>
                  <a:latin typeface="+mn-lt"/>
                  <a:ea typeface="+mn-ea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6800"/>
                </a:buClr>
                <a:buFont typeface="Cambria" pitchFamily="18" charset="0"/>
                <a:buChar char="–"/>
                <a:defRPr sz="1400">
                  <a:solidFill>
                    <a:srgbClr val="000000"/>
                  </a:solidFill>
                  <a:latin typeface="+mn-lt"/>
                  <a:ea typeface="+mn-ea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6800"/>
                </a:buClr>
                <a:buFont typeface="Arial" pitchFamily="34" charset="0"/>
                <a:buChar char="•"/>
                <a:defRPr sz="1200">
                  <a:solidFill>
                    <a:srgbClr val="000000"/>
                  </a:solidFill>
                  <a:latin typeface="+mn-lt"/>
                  <a:ea typeface="+mn-ea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rgbClr val="000000"/>
                  </a:solidFill>
                  <a:latin typeface="+mn-lt"/>
                  <a:ea typeface="+mn-ea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+mn-lt"/>
                  <a:ea typeface="+mn-ea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+mn-lt"/>
                  <a:ea typeface="+mn-ea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+mn-lt"/>
                  <a:ea typeface="+mn-ea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+mn-lt"/>
                  <a:ea typeface="+mn-ea"/>
                </a:defRPr>
              </a:lvl9pPr>
            </a:lstStyle>
            <a:p>
              <a:pPr lvl="0">
                <a:defRPr/>
              </a:pPr>
              <a:r>
                <a:rPr lang="en-US" dirty="0"/>
                <a:t>Optical Sensing of heavy metals in </a:t>
              </a:r>
              <a:r>
                <a:rPr lang="en-US" dirty="0" smtClean="0"/>
                <a:t>water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  <a:p>
              <a:pPr lvl="0">
                <a:defRPr/>
              </a:pPr>
              <a:r>
                <a:rPr lang="it-IT" dirty="0"/>
                <a:t>Ag and </a:t>
              </a:r>
              <a:r>
                <a:rPr lang="it-IT" dirty="0" err="1"/>
                <a:t>Au</a:t>
              </a:r>
              <a:r>
                <a:rPr lang="it-IT" dirty="0"/>
                <a:t> </a:t>
              </a:r>
              <a:r>
                <a:rPr lang="it-IT" dirty="0" err="1"/>
                <a:t>Nanoparticles</a:t>
              </a:r>
              <a:r>
                <a:rPr lang="it-IT" dirty="0"/>
                <a:t> and </a:t>
              </a:r>
              <a:r>
                <a:rPr lang="it-IT" dirty="0" err="1" smtClean="0"/>
                <a:t>Nanoclusters</a:t>
              </a:r>
              <a:endParaRPr lang="it-IT" dirty="0" smtClean="0"/>
            </a:p>
            <a:p>
              <a:pPr lvl="0">
                <a:defRPr/>
              </a:pPr>
              <a:r>
                <a:rPr lang="it-IT" dirty="0" err="1"/>
                <a:t>Fluorescent</a:t>
              </a:r>
              <a:r>
                <a:rPr lang="it-IT" dirty="0"/>
                <a:t> </a:t>
              </a:r>
              <a:r>
                <a:rPr lang="it-IT" dirty="0" err="1"/>
                <a:t>Graphene</a:t>
              </a:r>
              <a:r>
                <a:rPr lang="it-IT" dirty="0"/>
                <a:t> </a:t>
              </a:r>
              <a:r>
                <a:rPr lang="it-IT" dirty="0" err="1"/>
                <a:t>Oxide</a:t>
              </a:r>
              <a:r>
                <a:rPr lang="it-IT" dirty="0"/>
                <a:t> Quantum </a:t>
              </a:r>
              <a:r>
                <a:rPr lang="it-IT" dirty="0" err="1"/>
                <a:t>Dots</a:t>
              </a:r>
              <a:r>
                <a:rPr lang="it-IT" dirty="0"/>
                <a:t> </a:t>
              </a:r>
              <a:endParaRPr lang="it-IT" dirty="0" smtClean="0"/>
            </a:p>
            <a:p>
              <a:pPr lvl="0">
                <a:defRPr/>
              </a:pPr>
              <a:r>
                <a:rPr lang="en-US" dirty="0"/>
                <a:t>Silicon Photonics for ICT and Quantum </a:t>
              </a:r>
              <a:r>
                <a:rPr lang="en-US" dirty="0" smtClean="0"/>
                <a:t>Technologies</a:t>
              </a:r>
            </a:p>
            <a:p>
              <a:pPr lvl="0">
                <a:defRPr/>
              </a:pPr>
              <a:r>
                <a:rPr lang="en-US" dirty="0" smtClean="0"/>
                <a:t>Silicon Photonic Bio-Sensors</a:t>
              </a:r>
              <a:endParaRPr lang="en-US" dirty="0" smtClean="0"/>
            </a:p>
            <a:p>
              <a:pPr>
                <a:defRPr/>
              </a:pPr>
              <a:r>
                <a:rPr lang="it-IT" dirty="0"/>
                <a:t>3D-printing </a:t>
              </a:r>
              <a:r>
                <a:rPr lang="it-IT" dirty="0" smtClean="0"/>
                <a:t>for </a:t>
              </a:r>
              <a:r>
                <a:rPr lang="it-IT" dirty="0" err="1" smtClean="0"/>
                <a:t>Bio-Scaffolds</a:t>
              </a:r>
              <a:endParaRPr lang="en-US" kern="0" dirty="0">
                <a:latin typeface="Calibri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0A088"/>
                </a:buClr>
                <a:buSz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0A088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0A088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880520" y="6901083"/>
            <a:ext cx="986208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00"/>
                </a:solidFill>
              </a:rPr>
              <a:t>Foto</a:t>
            </a:r>
          </a:p>
          <a:p>
            <a:endParaRPr lang="it-IT" sz="2400" b="1" dirty="0">
              <a:solidFill>
                <a:srgbClr val="000000"/>
              </a:solidFill>
            </a:endParaRPr>
          </a:p>
          <a:p>
            <a:endParaRPr lang="it-IT" sz="2400" b="1" dirty="0">
              <a:solidFill>
                <a:srgbClr val="0000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18" y="6678837"/>
            <a:ext cx="1895407" cy="142155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60" y="4900512"/>
            <a:ext cx="1928813" cy="1687712"/>
          </a:xfrm>
          <a:prstGeom prst="rect">
            <a:avLst/>
          </a:prstGeom>
        </p:spPr>
      </p:pic>
      <p:pic>
        <p:nvPicPr>
          <p:cNvPr id="19" name="Immagine 18" descr="Immagine che contiene favo&#10;&#10;Descrizione generata automaticamente">
            <a:extLst>
              <a:ext uri="{FF2B5EF4-FFF2-40B4-BE49-F238E27FC236}">
                <a16:creationId xmlns:a16="http://schemas.microsoft.com/office/drawing/2014/main" xmlns="" id="{767B4799-21CD-441F-8085-EE6A460504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60" y="1897811"/>
            <a:ext cx="1886433" cy="14148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76" y="3359559"/>
            <a:ext cx="2078736" cy="1594858"/>
          </a:xfrm>
          <a:prstGeom prst="rect">
            <a:avLst/>
          </a:prstGeom>
        </p:spPr>
      </p:pic>
      <p:pic>
        <p:nvPicPr>
          <p:cNvPr id="1026" name="Picture 2" descr="DeMatte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21" y="7006745"/>
            <a:ext cx="986207" cy="11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0" y="5706819"/>
            <a:ext cx="986208" cy="13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2BE46AF1169D34FAA5854377A522076" ma:contentTypeVersion="11" ma:contentTypeDescription="Creare un nuovo documento." ma:contentTypeScope="" ma:versionID="a5583798465b9e07775a2435c3d82d99">
  <xsd:schema xmlns:xsd="http://www.w3.org/2001/XMLSchema" xmlns:xs="http://www.w3.org/2001/XMLSchema" xmlns:p="http://schemas.microsoft.com/office/2006/metadata/properties" xmlns:ns2="a9c792e9-113f-4297-94e5-b94a806ecc39" targetNamespace="http://schemas.microsoft.com/office/2006/metadata/properties" ma:root="true" ma:fieldsID="d39c678efe16fdfede35700e8ed1d4a2" ns2:_="">
    <xsd:import namespace="a9c792e9-113f-4297-94e5-b94a806ecc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792e9-113f-4297-94e5-b94a806ecc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CBEA97-6B91-48DD-B76F-DEEFCA554CC4}"/>
</file>

<file path=customXml/itemProps2.xml><?xml version="1.0" encoding="utf-8"?>
<ds:datastoreItem xmlns:ds="http://schemas.openxmlformats.org/officeDocument/2006/customXml" ds:itemID="{5734A569-D416-40CF-94FF-CA01D7937B5C}"/>
</file>

<file path=customXml/itemProps3.xml><?xml version="1.0" encoding="utf-8"?>
<ds:datastoreItem xmlns:ds="http://schemas.openxmlformats.org/officeDocument/2006/customXml" ds:itemID="{8CAB0972-FA6D-4927-B8A6-8EC04B75CD01}"/>
</file>

<file path=docProps/app.xml><?xml version="1.0" encoding="utf-8"?>
<Properties xmlns="http://schemas.openxmlformats.org/officeDocument/2006/extended-properties" xmlns:vt="http://schemas.openxmlformats.org/officeDocument/2006/docPropsVTypes">
  <Template>Sapienza</Template>
  <TotalTime>4403</TotalTime>
  <Words>64</Words>
  <Application>Microsoft Office PowerPoint</Application>
  <PresentationFormat>Presentazione su schermo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Cambria</vt:lpstr>
      <vt:lpstr>Wingdings</vt:lpstr>
      <vt:lpstr>Sapienza</vt:lpstr>
      <vt:lpstr>Personalizza struttura</vt:lpstr>
      <vt:lpstr>2_Personalizza struttura</vt:lpstr>
      <vt:lpstr>1_Personalizza struttura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Paolo</cp:lastModifiedBy>
  <cp:revision>274</cp:revision>
  <cp:lastPrinted>2016-11-24T16:31:24Z</cp:lastPrinted>
  <dcterms:created xsi:type="dcterms:W3CDTF">2016-10-04T08:22:06Z</dcterms:created>
  <dcterms:modified xsi:type="dcterms:W3CDTF">2021-01-28T09:02:49Z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0x010100C2BE46AF1169D34FAA5854377A522076</vt:lpwstr>
  </property>
</Properties>
</file>